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3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688BB-6C0C-4535-8BBE-A2813F02C7CB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22CB1-60FC-4A51-A212-5D399DFC1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맑은 고딕" pitchFamily="50" charset="-127"/>
              </a:rPr>
              <a:t>Pages 5 and 7:</a:t>
            </a:r>
            <a:endParaRPr lang="en-US" sz="1900" dirty="0">
              <a:ea typeface="맑은 고딕" pitchFamily="50" charset="-127"/>
            </a:endParaRPr>
          </a:p>
          <a:p>
            <a:pPr lvl="1"/>
            <a:r>
              <a:rPr lang="en-US" dirty="0">
                <a:ea typeface="맑은 고딕" pitchFamily="50" charset="-127"/>
              </a:rPr>
              <a:t>Instead of LGE  </a:t>
            </a:r>
            <a:r>
              <a:rPr lang="en-US" dirty="0" err="1">
                <a:ea typeface="맑은 고딕" pitchFamily="50" charset="-127"/>
              </a:rPr>
              <a:t>Inc</a:t>
            </a:r>
            <a:r>
              <a:rPr lang="en-US" dirty="0">
                <a:ea typeface="맑은 고딕" pitchFamily="50" charset="-127"/>
              </a:rPr>
              <a:t>,  please replace by LG Electronics Inc.</a:t>
            </a:r>
            <a:endParaRPr lang="en-US" sz="1900" dirty="0">
              <a:ea typeface="맑은 고딕" pitchFamily="50" charset="-127"/>
            </a:endParaRPr>
          </a:p>
          <a:p>
            <a:pPr lvl="1"/>
            <a:r>
              <a:rPr lang="en-US" dirty="0">
                <a:ea typeface="맑은 고딕" pitchFamily="50" charset="-127"/>
              </a:rPr>
              <a:t>QR code? The NLF and RoHS mentions “photograph” of the object of declaration….That’s being innovative J</a:t>
            </a:r>
          </a:p>
          <a:p>
            <a:pPr lvl="1"/>
            <a:r>
              <a:rPr lang="en-US" i="1" u="sng" dirty="0">
                <a:ea typeface="맑은 고딕" pitchFamily="50" charset="-127"/>
              </a:rPr>
              <a:t>Yes some competitors already used it, it’s also a way to avoid fake DoC, but we can skip this.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8CC760-1383-4073-9497-9484D7A481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800" dirty="0">
                <a:ea typeface="맑은 고딕" pitchFamily="50" charset="-127"/>
              </a:rPr>
              <a:t>Pages 6 and 8: I will add more translations when I get them.</a:t>
            </a:r>
            <a:endParaRPr lang="en-US" sz="1000" dirty="0">
              <a:ea typeface="맑은 고딕" pitchFamily="50" charset="-127"/>
            </a:endParaRPr>
          </a:p>
          <a:p>
            <a:pPr eaLnBrk="1" hangingPunct="1">
              <a:spcBef>
                <a:spcPct val="0"/>
              </a:spcBef>
            </a:pPr>
            <a:endParaRPr lang="en-US" sz="600" dirty="0"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600" dirty="0"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600" dirty="0">
                <a:latin typeface="Arial" charset="0"/>
                <a:ea typeface="맑은 고딕" pitchFamily="50" charset="-127"/>
                <a:cs typeface="Arial" charset="0"/>
              </a:rPr>
              <a:t>Declaration of conformity. Number. Name and address of the Manufacturer. This declaration of conformity is issued under the sole responsibility of the manufacturer. Object of the declaration. Product  information; Product Name;  Model Name. Additional information. The object of the declaration described above is in conformity with the relevant Community </a:t>
            </a:r>
            <a:r>
              <a:rPr lang="en-US" sz="600" dirty="0" err="1">
                <a:latin typeface="Arial" charset="0"/>
                <a:ea typeface="맑은 고딕" pitchFamily="50" charset="-127"/>
                <a:cs typeface="Arial" charset="0"/>
              </a:rPr>
              <a:t>harmonisation</a:t>
            </a:r>
            <a:r>
              <a:rPr lang="en-US" sz="600" dirty="0">
                <a:latin typeface="Arial" charset="0"/>
                <a:ea typeface="맑은 고딕" pitchFamily="50" charset="-127"/>
                <a:cs typeface="Arial" charset="0"/>
              </a:rPr>
              <a:t> legislations. References to the relevant harmonised standards used or references to the technical specifications in relation to which  conformity is declared. The notified body; performed;  and issued the certificate. Signed for and on behalf of.</a:t>
            </a:r>
          </a:p>
          <a:p>
            <a:pPr eaLnBrk="1" hangingPunct="1">
              <a:spcBef>
                <a:spcPct val="0"/>
              </a:spcBef>
            </a:pPr>
            <a:endParaRPr lang="en-US" sz="600" dirty="0">
              <a:solidFill>
                <a:srgbClr val="FF0000"/>
              </a:solidFill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Sayısı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İmalatçının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adresi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(TR)Bu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,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imalatçının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sorumluluğu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altında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verilir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nesne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Ürün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bilgileri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Ürün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Model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Ek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bilgi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Yukarıda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açıklanan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bildirinin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nesnesi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Topluluk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uyum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mevzuatına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uygundur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uyumlaştırılmış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kullanılan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standartlar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veya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olarak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teknik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referanslar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referanslar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Kuruluşa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bildirmiş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yapılan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sertifika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verilir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adına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imzalanmıştır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8B24218-B18B-40FD-9537-674BDC059E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2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맑은 고딕" pitchFamily="50" charset="-127"/>
              </a:rPr>
              <a:t>Pages 5 and 7:</a:t>
            </a:r>
            <a:endParaRPr lang="en-US" sz="1900" dirty="0">
              <a:ea typeface="맑은 고딕" pitchFamily="50" charset="-127"/>
            </a:endParaRPr>
          </a:p>
          <a:p>
            <a:pPr lvl="1"/>
            <a:r>
              <a:rPr lang="en-US" dirty="0">
                <a:ea typeface="맑은 고딕" pitchFamily="50" charset="-127"/>
              </a:rPr>
              <a:t>Instead of LGE  </a:t>
            </a:r>
            <a:r>
              <a:rPr lang="en-US" dirty="0" err="1">
                <a:ea typeface="맑은 고딕" pitchFamily="50" charset="-127"/>
              </a:rPr>
              <a:t>Inc</a:t>
            </a:r>
            <a:r>
              <a:rPr lang="en-US" dirty="0">
                <a:ea typeface="맑은 고딕" pitchFamily="50" charset="-127"/>
              </a:rPr>
              <a:t>,  please replace by LG Electronics Inc.</a:t>
            </a:r>
            <a:endParaRPr lang="en-US" sz="1900" dirty="0">
              <a:ea typeface="맑은 고딕" pitchFamily="50" charset="-127"/>
            </a:endParaRPr>
          </a:p>
          <a:p>
            <a:pPr lvl="1"/>
            <a:r>
              <a:rPr lang="en-US" dirty="0">
                <a:ea typeface="맑은 고딕" pitchFamily="50" charset="-127"/>
              </a:rPr>
              <a:t>QR code? The NLF and RoHS mentions “photograph” of the object of declaration….That’s being innovative J</a:t>
            </a:r>
          </a:p>
          <a:p>
            <a:pPr lvl="1"/>
            <a:r>
              <a:rPr lang="en-US" i="1" u="sng" dirty="0">
                <a:ea typeface="맑은 고딕" pitchFamily="50" charset="-127"/>
              </a:rPr>
              <a:t>Yes some competitors already used it, it’s also a way to avoid fake DoC, but we can skip this.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8CC760-1383-4073-9497-9484D7A481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800" dirty="0">
                <a:ea typeface="맑은 고딕" pitchFamily="50" charset="-127"/>
              </a:rPr>
              <a:t>Pages 6 and 8: I will add more translations when I get them.</a:t>
            </a:r>
            <a:endParaRPr lang="en-US" sz="1000" dirty="0">
              <a:ea typeface="맑은 고딕" pitchFamily="50" charset="-127"/>
            </a:endParaRPr>
          </a:p>
          <a:p>
            <a:pPr eaLnBrk="1" hangingPunct="1">
              <a:spcBef>
                <a:spcPct val="0"/>
              </a:spcBef>
            </a:pPr>
            <a:endParaRPr lang="en-US" sz="600" dirty="0"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600" dirty="0"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600" dirty="0">
                <a:latin typeface="Arial" charset="0"/>
                <a:ea typeface="맑은 고딕" pitchFamily="50" charset="-127"/>
                <a:cs typeface="Arial" charset="0"/>
              </a:rPr>
              <a:t>Declaration of conformity. Number. Name and address of the Manufacturer. This declaration of conformity is issued under the sole responsibility of the manufacturer. Object of the declaration. Product  information; Product Name;  Model Name. Additional information. The object of the declaration described above is in conformity with the relevant Community </a:t>
            </a:r>
            <a:r>
              <a:rPr lang="en-US" sz="600" dirty="0" err="1">
                <a:latin typeface="Arial" charset="0"/>
                <a:ea typeface="맑은 고딕" pitchFamily="50" charset="-127"/>
                <a:cs typeface="Arial" charset="0"/>
              </a:rPr>
              <a:t>harmonisation</a:t>
            </a:r>
            <a:r>
              <a:rPr lang="en-US" sz="600" dirty="0">
                <a:latin typeface="Arial" charset="0"/>
                <a:ea typeface="맑은 고딕" pitchFamily="50" charset="-127"/>
                <a:cs typeface="Arial" charset="0"/>
              </a:rPr>
              <a:t> legislations. References to the relevant harmonised standards used or references to the technical specifications in relation to which  conformity is declared. The notified body; performed;  and issued the certificate. Signed for and on behalf of.</a:t>
            </a:r>
          </a:p>
          <a:p>
            <a:pPr eaLnBrk="1" hangingPunct="1">
              <a:spcBef>
                <a:spcPct val="0"/>
              </a:spcBef>
            </a:pPr>
            <a:endParaRPr lang="en-US" sz="600" dirty="0">
              <a:solidFill>
                <a:srgbClr val="FF0000"/>
              </a:solidFill>
              <a:latin typeface="Arial" charset="0"/>
              <a:ea typeface="맑은 고딕" pitchFamily="50" charset="-127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Sayısı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İmalatçının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adresi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(TR)Bu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,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imalatçının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sorumluluğu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altında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verilir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Beyanın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nesne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Ürün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bilgileri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Ürün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Model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Ek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bilgi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Yukarıda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açıklanan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bildirinin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nesnesi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Topluluk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uyum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mevzuatına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uygundur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uyumlaştırılmış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kullanılan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standartlar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veya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uygunluk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beyan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ilgili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olarak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teknik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referanslar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referanslar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Kuruluşa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bildirmiş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;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yapılan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sertifika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verilir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 (TR)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Ve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adına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 </a:t>
            </a:r>
            <a:r>
              <a:rPr lang="en-US" sz="600" dirty="0" err="1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imzalanmıştır</a:t>
            </a:r>
            <a:r>
              <a:rPr lang="en-US" sz="600" dirty="0">
                <a:solidFill>
                  <a:srgbClr val="FF0000"/>
                </a:solidFill>
                <a:latin typeface="Arial" charset="0"/>
                <a:ea typeface="맑은 고딕" pitchFamily="50" charset="-127"/>
                <a:cs typeface="Arial" charset="0"/>
              </a:rPr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8B24218-B18B-40FD-9537-674BDC059E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0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6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2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6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3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5962-A953-483C-9815-4298ABBC7B3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80AC-6F33-4636-86F6-A4F62DC9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f1f341d0a9897ecab51bb67a" descr="{&quot;HashCode&quot;:-651947352,&quot;Placement&quot;:&quot;Footer&quot;,&quot;Top&quot;:516.65155,&quot;Left&quot;:0.0}"/>
          <p:cNvSpPr txBox="1"/>
          <p:nvPr userDrawn="1"/>
        </p:nvSpPr>
        <p:spPr>
          <a:xfrm>
            <a:off x="0" y="6561475"/>
            <a:ext cx="1405865" cy="296525"/>
          </a:xfrm>
          <a:prstGeom prst="rect">
            <a:avLst/>
          </a:prstGeom>
          <a:noFill/>
        </p:spPr>
        <p:txBody>
          <a:bodyPr vert="horz" wrap="none" t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FF8C00"/>
                </a:solidFill>
                <a:latin typeface="Calibri" panose="020F050202020403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142577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3721697" y="662338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692" b="1">
                <a:latin typeface="Arial" charset="0"/>
              </a:rPr>
              <a:t>Name and address of the Manufacturer</a:t>
            </a:r>
          </a:p>
        </p:txBody>
      </p:sp>
      <p:sp>
        <p:nvSpPr>
          <p:cNvPr id="6148" name="Text Box 28"/>
          <p:cNvSpPr txBox="1">
            <a:spLocks noChangeArrowheads="1"/>
          </p:cNvSpPr>
          <p:nvPr/>
        </p:nvSpPr>
        <p:spPr bwMode="auto">
          <a:xfrm>
            <a:off x="6345522" y="6085253"/>
            <a:ext cx="1125930" cy="15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189" tIns="33095" rIns="66189" bIns="33095">
            <a:spAutoFit/>
          </a:bodyPr>
          <a:lstStyle/>
          <a:p>
            <a:pPr defTabSz="661709"/>
            <a:r>
              <a:rPr lang="en-US" altLang="ko-KR" sz="554">
                <a:latin typeface="Arial" charset="0"/>
              </a:rPr>
              <a:t>Name and Surname / Function:</a:t>
            </a:r>
          </a:p>
        </p:txBody>
      </p:sp>
      <p:sp>
        <p:nvSpPr>
          <p:cNvPr id="6149" name="Line 32"/>
          <p:cNvSpPr>
            <a:spLocks noChangeShapeType="1"/>
          </p:cNvSpPr>
          <p:nvPr/>
        </p:nvSpPr>
        <p:spPr bwMode="auto">
          <a:xfrm>
            <a:off x="6394987" y="6697515"/>
            <a:ext cx="1963197" cy="1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46"/>
          </a:p>
        </p:txBody>
      </p:sp>
      <p:sp>
        <p:nvSpPr>
          <p:cNvPr id="6150" name="Text Box 34"/>
          <p:cNvSpPr txBox="1">
            <a:spLocks noChangeArrowheads="1"/>
          </p:cNvSpPr>
          <p:nvPr/>
        </p:nvSpPr>
        <p:spPr bwMode="auto">
          <a:xfrm>
            <a:off x="3801940" y="6157801"/>
            <a:ext cx="2356735" cy="30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692" dirty="0">
                <a:latin typeface="Arial" charset="0"/>
                <a:ea typeface="돋움" pitchFamily="50" charset="-127"/>
              </a:rPr>
              <a:t>LG Electronics European Shared Service Center B.V.   </a:t>
            </a:r>
          </a:p>
          <a:p>
            <a:r>
              <a:rPr lang="en-GB" altLang="ko-KR" sz="692" dirty="0" err="1">
                <a:latin typeface="Arial" charset="0"/>
                <a:ea typeface="돋움" pitchFamily="50" charset="-127"/>
              </a:rPr>
              <a:t>Krijgsman</a:t>
            </a:r>
            <a:r>
              <a:rPr lang="en-GB" altLang="ko-KR" sz="692" dirty="0">
                <a:latin typeface="Arial" charset="0"/>
                <a:ea typeface="돋움" pitchFamily="50" charset="-127"/>
              </a:rPr>
              <a:t> 1, 1186 DM Amstelveen, The Netherlands</a:t>
            </a:r>
            <a:endParaRPr lang="en-US" altLang="ko-KR" sz="692" dirty="0">
              <a:latin typeface="Arial" charset="0"/>
              <a:ea typeface="돋움" pitchFamily="50" charset="-127"/>
            </a:endParaRPr>
          </a:p>
        </p:txBody>
      </p:sp>
      <p:sp>
        <p:nvSpPr>
          <p:cNvPr id="6151" name="Text Box 35"/>
          <p:cNvSpPr txBox="1">
            <a:spLocks noChangeArrowheads="1"/>
          </p:cNvSpPr>
          <p:nvPr/>
        </p:nvSpPr>
        <p:spPr bwMode="auto">
          <a:xfrm>
            <a:off x="6425764" y="6185282"/>
            <a:ext cx="1217000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661709"/>
            <a:r>
              <a:rPr lang="en-US" altLang="ko-KR" sz="692" dirty="0">
                <a:latin typeface="Arial" charset="0"/>
                <a:ea typeface="돋움" pitchFamily="50" charset="-127"/>
              </a:rPr>
              <a:t>Yun </a:t>
            </a:r>
            <a:r>
              <a:rPr lang="en-US" altLang="ko-KR" sz="692" dirty="0" err="1">
                <a:latin typeface="Arial" charset="0"/>
                <a:ea typeface="돋움" pitchFamily="50" charset="-127"/>
              </a:rPr>
              <a:t>Hee</a:t>
            </a:r>
            <a:r>
              <a:rPr lang="en-US" altLang="ko-KR" sz="692" dirty="0">
                <a:latin typeface="Arial" charset="0"/>
                <a:ea typeface="돋움" pitchFamily="50" charset="-127"/>
              </a:rPr>
              <a:t> Yang  /  Director </a:t>
            </a:r>
          </a:p>
        </p:txBody>
      </p:sp>
      <p:pic>
        <p:nvPicPr>
          <p:cNvPr id="6152" name="Picture 106" descr="logo_b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538" y="53862"/>
            <a:ext cx="966209" cy="2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771162" y="29680"/>
            <a:ext cx="3620813" cy="25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>
              <a:defRPr/>
            </a:pPr>
            <a:r>
              <a:rPr lang="en-US" altLang="ko-KR" sz="1246" b="1" dirty="0">
                <a:latin typeface="Arial" pitchFamily="34" charset="0"/>
                <a:ea typeface="굴림" pitchFamily="34" charset="-127"/>
                <a:cs typeface="Arial" pitchFamily="34" charset="0"/>
              </a:rPr>
              <a:t>EU DECLARATION OF CONFORMITY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721697" y="1670318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altLang="ko-KR" sz="692" b="1">
                <a:latin typeface="Arial" charset="0"/>
              </a:rPr>
              <a:t>Object of the declaration</a:t>
            </a:r>
            <a:endParaRPr lang="en-US" altLang="ko-KR" sz="692" b="1">
              <a:latin typeface="Arial" charset="0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721697" y="273766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692" b="1" dirty="0">
                <a:latin typeface="Arial" charset="0"/>
              </a:rPr>
              <a:t>Number </a:t>
            </a:r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3801940" y="486953"/>
            <a:ext cx="4588122" cy="1494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3801940" y="471563"/>
            <a:ext cx="4588122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/>
            <a:r>
              <a:rPr lang="tr-TR" altLang="ko-KR" sz="692" dirty="0">
                <a:latin typeface="Arial" charset="0"/>
              </a:rPr>
              <a:t>19ATLG0011A</a:t>
            </a:r>
            <a:endParaRPr lang="en-US" altLang="ko-KR" sz="692" dirty="0">
              <a:latin typeface="Arial" charset="0"/>
            </a:endParaRPr>
          </a:p>
        </p:txBody>
      </p:sp>
      <p:sp>
        <p:nvSpPr>
          <p:cNvPr id="6159" name="Rectangle 97"/>
          <p:cNvSpPr>
            <a:spLocks noChangeArrowheads="1"/>
          </p:cNvSpPr>
          <p:nvPr/>
        </p:nvSpPr>
        <p:spPr bwMode="auto">
          <a:xfrm>
            <a:off x="3468769" y="1201852"/>
            <a:ext cx="4669464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/>
            <a:r>
              <a:rPr lang="en-US" sz="692" b="1" dirty="0">
                <a:latin typeface="Arial" charset="0"/>
              </a:rPr>
              <a:t>This declaration of conformity is issued under the sole responsibility of the manufacturer.</a:t>
            </a:r>
            <a:endParaRPr lang="en-GB" sz="692" b="1" dirty="0">
              <a:latin typeface="Arial" charset="0"/>
            </a:endParaRPr>
          </a:p>
        </p:txBody>
      </p:sp>
      <p:sp>
        <p:nvSpPr>
          <p:cNvPr id="6162" name="Text Box 11"/>
          <p:cNvSpPr txBox="1">
            <a:spLocks noChangeArrowheads="1"/>
          </p:cNvSpPr>
          <p:nvPr/>
        </p:nvSpPr>
        <p:spPr bwMode="auto">
          <a:xfrm>
            <a:off x="3721697" y="2727503"/>
            <a:ext cx="4748607" cy="62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692" b="1" dirty="0">
                <a:latin typeface="Arial" charset="0"/>
              </a:rPr>
              <a:t>The object of the declaration described above is in conformity with the relevant Union </a:t>
            </a:r>
            <a:r>
              <a:rPr lang="en-GB" altLang="ko-KR" sz="692" b="1" dirty="0">
                <a:latin typeface="Arial" charset="0"/>
              </a:rPr>
              <a:t>harmonisation legislation:</a:t>
            </a:r>
          </a:p>
          <a:p>
            <a:pPr marL="118712" indent="-118712" algn="just">
              <a:buFontTx/>
              <a:buChar char="-"/>
            </a:pPr>
            <a:r>
              <a:rPr lang="en-US" altLang="ko-KR" sz="692" dirty="0">
                <a:latin typeface="Arial" charset="0"/>
              </a:rPr>
              <a:t>References to the relevant harmonised standards used or references to the technical specifications in relation to which </a:t>
            </a:r>
            <a:r>
              <a:rPr lang="en-GB" altLang="ko-KR" sz="692" dirty="0">
                <a:latin typeface="Arial" charset="0"/>
              </a:rPr>
              <a:t>conformity is declared</a:t>
            </a:r>
          </a:p>
          <a:p>
            <a:pPr algn="just"/>
            <a:r>
              <a:rPr lang="en-GB" altLang="ko-KR" sz="692" b="1" dirty="0">
                <a:latin typeface="Arial" charset="0"/>
              </a:rPr>
              <a:t>  </a:t>
            </a:r>
            <a:endParaRPr lang="en-US" altLang="ko-KR" sz="692" b="1" dirty="0">
              <a:latin typeface="Arial" charset="0"/>
            </a:endParaRPr>
          </a:p>
        </p:txBody>
      </p:sp>
      <p:cxnSp>
        <p:nvCxnSpPr>
          <p:cNvPr id="6164" name="Straight Connector 119"/>
          <p:cNvCxnSpPr>
            <a:cxnSpLocks noChangeShapeType="1"/>
          </p:cNvCxnSpPr>
          <p:nvPr/>
        </p:nvCxnSpPr>
        <p:spPr bwMode="auto">
          <a:xfrm>
            <a:off x="3721697" y="836503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cxnSp>
        <p:nvCxnSpPr>
          <p:cNvPr id="6165" name="Straight Connector 126"/>
          <p:cNvCxnSpPr>
            <a:cxnSpLocks noChangeShapeType="1"/>
          </p:cNvCxnSpPr>
          <p:nvPr/>
        </p:nvCxnSpPr>
        <p:spPr bwMode="auto">
          <a:xfrm>
            <a:off x="3721697" y="437488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168" name="Rectangle 151"/>
          <p:cNvSpPr>
            <a:spLocks noChangeArrowheads="1"/>
          </p:cNvSpPr>
          <p:nvPr/>
        </p:nvSpPr>
        <p:spPr bwMode="auto">
          <a:xfrm>
            <a:off x="3721697" y="5886295"/>
            <a:ext cx="2273379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92" b="1" dirty="0">
                <a:latin typeface="Arial" charset="0"/>
              </a:rPr>
              <a:t>Signed for and on behalf of:       </a:t>
            </a:r>
            <a:r>
              <a:rPr lang="en-US" sz="692" dirty="0">
                <a:latin typeface="Arial" charset="0"/>
              </a:rPr>
              <a:t>LG Electronics Inc.</a:t>
            </a:r>
            <a:endParaRPr lang="en-GB" sz="692" dirty="0">
              <a:latin typeface="Arial" charset="0"/>
            </a:endParaRPr>
          </a:p>
        </p:txBody>
      </p:sp>
      <p:cxnSp>
        <p:nvCxnSpPr>
          <p:cNvPr id="6169" name="Straight Connector 152"/>
          <p:cNvCxnSpPr>
            <a:cxnSpLocks noChangeShapeType="1"/>
          </p:cNvCxnSpPr>
          <p:nvPr/>
        </p:nvCxnSpPr>
        <p:spPr bwMode="auto">
          <a:xfrm>
            <a:off x="3721697" y="6051177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170" name="Rectangle 153"/>
          <p:cNvSpPr>
            <a:spLocks noChangeArrowheads="1"/>
          </p:cNvSpPr>
          <p:nvPr/>
        </p:nvSpPr>
        <p:spPr bwMode="auto">
          <a:xfrm>
            <a:off x="3721696" y="6064368"/>
            <a:ext cx="1875707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54" dirty="0">
                <a:latin typeface="Arial" charset="0"/>
              </a:rPr>
              <a:t>Authorised Representative: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72" name="Rectangle 155"/>
          <p:cNvSpPr>
            <a:spLocks noChangeArrowheads="1"/>
          </p:cNvSpPr>
          <p:nvPr/>
        </p:nvSpPr>
        <p:spPr bwMode="auto">
          <a:xfrm>
            <a:off x="3723895" y="6413918"/>
            <a:ext cx="597973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54">
                <a:latin typeface="Arial" charset="0"/>
              </a:rPr>
              <a:t>Date of issue:</a:t>
            </a:r>
            <a:endParaRPr lang="en-US" altLang="ko-KR" sz="554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73" name="Rectangle 160"/>
          <p:cNvSpPr>
            <a:spLocks noChangeArrowheads="1"/>
          </p:cNvSpPr>
          <p:nvPr/>
        </p:nvSpPr>
        <p:spPr bwMode="auto">
          <a:xfrm>
            <a:off x="6579654" y="32977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1</a:t>
            </a:r>
            <a:endParaRPr lang="en-GB" sz="554" dirty="0"/>
          </a:p>
        </p:txBody>
      </p:sp>
      <p:sp>
        <p:nvSpPr>
          <p:cNvPr id="6175" name="Rectangle 163"/>
          <p:cNvSpPr>
            <a:spLocks noChangeArrowheads="1"/>
          </p:cNvSpPr>
          <p:nvPr/>
        </p:nvSpPr>
        <p:spPr bwMode="auto">
          <a:xfrm>
            <a:off x="4080040" y="271507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2</a:t>
            </a:r>
            <a:endParaRPr lang="en-GB" sz="554"/>
          </a:p>
        </p:txBody>
      </p:sp>
      <p:sp>
        <p:nvSpPr>
          <p:cNvPr id="6176" name="Rectangle 164"/>
          <p:cNvSpPr>
            <a:spLocks noChangeArrowheads="1"/>
          </p:cNvSpPr>
          <p:nvPr/>
        </p:nvSpPr>
        <p:spPr bwMode="auto">
          <a:xfrm>
            <a:off x="5370518" y="662827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3</a:t>
            </a:r>
            <a:endParaRPr lang="en-GB" sz="554"/>
          </a:p>
        </p:txBody>
      </p:sp>
      <p:sp>
        <p:nvSpPr>
          <p:cNvPr id="6177" name="Rectangle 166"/>
          <p:cNvSpPr>
            <a:spLocks noChangeArrowheads="1"/>
          </p:cNvSpPr>
          <p:nvPr/>
        </p:nvSpPr>
        <p:spPr bwMode="auto">
          <a:xfrm>
            <a:off x="7642764" y="1143283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4</a:t>
            </a:r>
            <a:endParaRPr lang="en-GB" sz="554" dirty="0"/>
          </a:p>
        </p:txBody>
      </p:sp>
      <p:sp>
        <p:nvSpPr>
          <p:cNvPr id="6178" name="Rectangle 167"/>
          <p:cNvSpPr>
            <a:spLocks noChangeArrowheads="1"/>
          </p:cNvSpPr>
          <p:nvPr/>
        </p:nvSpPr>
        <p:spPr bwMode="auto">
          <a:xfrm>
            <a:off x="4782439" y="1668608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5</a:t>
            </a:r>
            <a:endParaRPr lang="en-GB" sz="554"/>
          </a:p>
        </p:txBody>
      </p:sp>
      <p:sp>
        <p:nvSpPr>
          <p:cNvPr id="6179" name="Rectangle 169"/>
          <p:cNvSpPr>
            <a:spLocks noChangeArrowheads="1"/>
          </p:cNvSpPr>
          <p:nvPr/>
        </p:nvSpPr>
        <p:spPr bwMode="auto">
          <a:xfrm>
            <a:off x="4192160" y="2823805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8</a:t>
            </a:r>
            <a:endParaRPr lang="en-GB" sz="554" dirty="0"/>
          </a:p>
        </p:txBody>
      </p:sp>
      <p:sp>
        <p:nvSpPr>
          <p:cNvPr id="6180" name="Rectangle 170"/>
          <p:cNvSpPr>
            <a:spLocks noChangeArrowheads="1"/>
          </p:cNvSpPr>
          <p:nvPr/>
        </p:nvSpPr>
        <p:spPr bwMode="auto">
          <a:xfrm>
            <a:off x="4960511" y="3035028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54" b="1" dirty="0">
                <a:latin typeface="Arial" charset="0"/>
              </a:rPr>
              <a:t>9</a:t>
            </a:r>
            <a:endParaRPr lang="en-GB" sz="554" dirty="0"/>
          </a:p>
        </p:txBody>
      </p:sp>
      <p:sp>
        <p:nvSpPr>
          <p:cNvPr id="6181" name="Rectangle 173"/>
          <p:cNvSpPr>
            <a:spLocks noChangeArrowheads="1"/>
          </p:cNvSpPr>
          <p:nvPr/>
        </p:nvSpPr>
        <p:spPr bwMode="auto">
          <a:xfrm>
            <a:off x="4891261" y="5859914"/>
            <a:ext cx="264816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11</a:t>
            </a:r>
            <a:endParaRPr lang="en-GB" sz="554" dirty="0"/>
          </a:p>
        </p:txBody>
      </p:sp>
      <p:sp>
        <p:nvSpPr>
          <p:cNvPr id="6182" name="Rectangle 176"/>
          <p:cNvSpPr>
            <a:spLocks noChangeArrowheads="1"/>
          </p:cNvSpPr>
          <p:nvPr/>
        </p:nvSpPr>
        <p:spPr bwMode="auto">
          <a:xfrm>
            <a:off x="8242766" y="6708507"/>
            <a:ext cx="28405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1/2</a:t>
            </a:r>
            <a:endParaRPr lang="en-GB" sz="554"/>
          </a:p>
        </p:txBody>
      </p:sp>
      <p:sp>
        <p:nvSpPr>
          <p:cNvPr id="6197" name="Rectangle 7"/>
          <p:cNvSpPr>
            <a:spLocks noChangeArrowheads="1"/>
          </p:cNvSpPr>
          <p:nvPr/>
        </p:nvSpPr>
        <p:spPr bwMode="auto">
          <a:xfrm>
            <a:off x="3801940" y="885967"/>
            <a:ext cx="4588122" cy="30331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98" name="Rectangle 81"/>
          <p:cNvSpPr>
            <a:spLocks noChangeArrowheads="1"/>
          </p:cNvSpPr>
          <p:nvPr/>
        </p:nvSpPr>
        <p:spPr bwMode="auto">
          <a:xfrm>
            <a:off x="3801939" y="885967"/>
            <a:ext cx="3840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latinLnBrk="1"/>
            <a:r>
              <a:rPr lang="en-US" altLang="ko-KR" sz="700" dirty="0">
                <a:latin typeface="Arial" charset="0"/>
                <a:ea typeface="돋움" pitchFamily="50" charset="-127"/>
              </a:rPr>
              <a:t>LG Electronics Inc. </a:t>
            </a:r>
          </a:p>
          <a:p>
            <a:pPr lvl="0" algn="just" latinLnBrk="1"/>
            <a:r>
              <a:rPr lang="en-US" altLang="ko-KR" sz="700" dirty="0">
                <a:latin typeface="Arial" charset="0"/>
                <a:ea typeface="돋움" pitchFamily="50" charset="-127"/>
              </a:rPr>
              <a:t>LG Twin Towers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128 </a:t>
            </a:r>
            <a:r>
              <a:rPr lang="en-US" altLang="ko-KR" sz="700" dirty="0" err="1">
                <a:latin typeface="Arial" charset="0"/>
                <a:ea typeface="돋움" pitchFamily="50" charset="-127"/>
              </a:rPr>
              <a:t>Yeoui-daero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, </a:t>
            </a:r>
            <a:r>
              <a:rPr lang="en-US" altLang="ko-KR" sz="700" dirty="0" err="1">
                <a:latin typeface="Arial" charset="0"/>
                <a:ea typeface="돋움" pitchFamily="50" charset="-127"/>
              </a:rPr>
              <a:t>Yeongdeungpo-gu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Seoul 150–721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Korea</a:t>
            </a:r>
          </a:p>
        </p:txBody>
      </p:sp>
      <p:sp>
        <p:nvSpPr>
          <p:cNvPr id="6203" name="Rectangle 2"/>
          <p:cNvSpPr>
            <a:spLocks noChangeArrowheads="1"/>
          </p:cNvSpPr>
          <p:nvPr/>
        </p:nvSpPr>
        <p:spPr bwMode="auto">
          <a:xfrm>
            <a:off x="3797543" y="5535645"/>
            <a:ext cx="4588122" cy="298986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latin typeface="Arial" charset="0"/>
            </a:endParaRPr>
          </a:p>
        </p:txBody>
      </p:sp>
      <p:sp>
        <p:nvSpPr>
          <p:cNvPr id="6204" name="Text Box 4"/>
          <p:cNvSpPr txBox="1">
            <a:spLocks noChangeArrowheads="1"/>
          </p:cNvSpPr>
          <p:nvPr/>
        </p:nvSpPr>
        <p:spPr bwMode="auto">
          <a:xfrm>
            <a:off x="3721697" y="5323497"/>
            <a:ext cx="4748607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/>
            <a:r>
              <a:rPr lang="en-US" altLang="ko-KR" sz="692" b="1">
                <a:latin typeface="Arial" charset="0"/>
              </a:rPr>
              <a:t>Additional information</a:t>
            </a:r>
          </a:p>
        </p:txBody>
      </p:sp>
      <p:sp>
        <p:nvSpPr>
          <p:cNvPr id="6205" name="Rectangle 146"/>
          <p:cNvSpPr>
            <a:spLocks noChangeArrowheads="1"/>
          </p:cNvSpPr>
          <p:nvPr/>
        </p:nvSpPr>
        <p:spPr bwMode="auto">
          <a:xfrm>
            <a:off x="3779955" y="5536745"/>
            <a:ext cx="458812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ko-KR" sz="554" dirty="0">
                <a:latin typeface="Arial" charset="0"/>
              </a:rPr>
              <a:t>N/A</a:t>
            </a:r>
            <a:endParaRPr lang="en-US" altLang="ko-KR" sz="554" dirty="0">
              <a:latin typeface="Arial" charset="0"/>
            </a:endParaRPr>
          </a:p>
        </p:txBody>
      </p:sp>
      <p:cxnSp>
        <p:nvCxnSpPr>
          <p:cNvPr id="6206" name="Straight Connector 150"/>
          <p:cNvCxnSpPr>
            <a:cxnSpLocks noChangeShapeType="1"/>
          </p:cNvCxnSpPr>
          <p:nvPr/>
        </p:nvCxnSpPr>
        <p:spPr bwMode="auto">
          <a:xfrm>
            <a:off x="3721697" y="5472990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207" name="Rectangle 172"/>
          <p:cNvSpPr>
            <a:spLocks noChangeArrowheads="1"/>
          </p:cNvSpPr>
          <p:nvPr/>
        </p:nvSpPr>
        <p:spPr bwMode="auto">
          <a:xfrm>
            <a:off x="4682410" y="5323497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7</a:t>
            </a:r>
            <a:endParaRPr lang="en-GB" sz="554"/>
          </a:p>
        </p:txBody>
      </p:sp>
      <p:sp>
        <p:nvSpPr>
          <p:cNvPr id="6210" name="Rectangle 7"/>
          <p:cNvSpPr>
            <a:spLocks noChangeArrowheads="1"/>
          </p:cNvSpPr>
          <p:nvPr/>
        </p:nvSpPr>
        <p:spPr bwMode="auto">
          <a:xfrm>
            <a:off x="4749463" y="2149151"/>
            <a:ext cx="3640599" cy="294596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1" name="Text Box 4"/>
          <p:cNvSpPr txBox="1">
            <a:spLocks noChangeArrowheads="1"/>
          </p:cNvSpPr>
          <p:nvPr/>
        </p:nvSpPr>
        <p:spPr bwMode="auto">
          <a:xfrm>
            <a:off x="3721697" y="1918130"/>
            <a:ext cx="1027766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/>
            <a:r>
              <a:rPr lang="en-US" altLang="ko-KR" sz="692" b="1">
                <a:latin typeface="Arial" charset="0"/>
              </a:rPr>
              <a:t>Product  information</a:t>
            </a:r>
          </a:p>
        </p:txBody>
      </p:sp>
      <p:sp>
        <p:nvSpPr>
          <p:cNvPr id="6212" name="Rectangle 7"/>
          <p:cNvSpPr>
            <a:spLocks noChangeArrowheads="1"/>
          </p:cNvSpPr>
          <p:nvPr/>
        </p:nvSpPr>
        <p:spPr bwMode="auto">
          <a:xfrm>
            <a:off x="4758805" y="1859720"/>
            <a:ext cx="3641698" cy="24952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3" name="Rectangle 102"/>
          <p:cNvSpPr>
            <a:spLocks noChangeArrowheads="1"/>
          </p:cNvSpPr>
          <p:nvPr/>
        </p:nvSpPr>
        <p:spPr bwMode="auto">
          <a:xfrm>
            <a:off x="4702396" y="1838606"/>
            <a:ext cx="67052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en-US" sz="554" dirty="0">
                <a:latin typeface="Arial" charset="0"/>
              </a:rPr>
              <a:t>Product Name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4" name="Rectangle 104"/>
          <p:cNvSpPr>
            <a:spLocks noChangeArrowheads="1"/>
          </p:cNvSpPr>
          <p:nvPr/>
        </p:nvSpPr>
        <p:spPr bwMode="auto">
          <a:xfrm>
            <a:off x="4709746" y="2104465"/>
            <a:ext cx="585834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en-US" sz="554" dirty="0">
                <a:latin typeface="Arial" charset="0"/>
              </a:rPr>
              <a:t>Model Name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5" name="Rectangle 106"/>
          <p:cNvSpPr>
            <a:spLocks noChangeArrowheads="1"/>
          </p:cNvSpPr>
          <p:nvPr/>
        </p:nvSpPr>
        <p:spPr bwMode="auto">
          <a:xfrm>
            <a:off x="4706485" y="1927382"/>
            <a:ext cx="21940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600" i="1" dirty="0">
                <a:latin typeface="Arial" charset="0"/>
                <a:ea typeface="굴림" charset="-127"/>
              </a:rPr>
              <a:t>Split Room Air Conditioner</a:t>
            </a:r>
          </a:p>
        </p:txBody>
      </p:sp>
      <p:sp>
        <p:nvSpPr>
          <p:cNvPr id="6216" name="Rectangle 107"/>
          <p:cNvSpPr>
            <a:spLocks noChangeArrowheads="1"/>
          </p:cNvSpPr>
          <p:nvPr/>
        </p:nvSpPr>
        <p:spPr bwMode="auto">
          <a:xfrm>
            <a:off x="4716111" y="2210858"/>
            <a:ext cx="36024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tr-TR" sz="600" i="1" dirty="0">
                <a:latin typeface="Arial" charset="0"/>
                <a:ea typeface="굴림" charset="-127"/>
              </a:rPr>
              <a:t>S3NM09JA3FA, S3UM09JA3FA, S3NM12JA3FA, S3UM12JA3FA / S09ET NSJ, S09ET UA3, S12ET NSJ, S12ET UA3</a:t>
            </a:r>
            <a:endParaRPr lang="en-US" sz="600" i="1" dirty="0">
              <a:latin typeface="Arial" charset="0"/>
              <a:ea typeface="굴림" charset="-127"/>
            </a:endParaRPr>
          </a:p>
        </p:txBody>
      </p:sp>
      <p:sp>
        <p:nvSpPr>
          <p:cNvPr id="6217" name="Text Box 4"/>
          <p:cNvSpPr txBox="1">
            <a:spLocks noChangeArrowheads="1"/>
          </p:cNvSpPr>
          <p:nvPr/>
        </p:nvSpPr>
        <p:spPr bwMode="auto">
          <a:xfrm>
            <a:off x="3666187" y="2582602"/>
            <a:ext cx="1138786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/>
            <a:r>
              <a:rPr lang="en-US" altLang="ko-KR" sz="692" b="1" dirty="0">
                <a:latin typeface="Arial" charset="0"/>
              </a:rPr>
              <a:t>Additional information</a:t>
            </a:r>
          </a:p>
        </p:txBody>
      </p:sp>
      <p:sp>
        <p:nvSpPr>
          <p:cNvPr id="6218" name="Rectangle 7"/>
          <p:cNvSpPr>
            <a:spLocks noChangeArrowheads="1"/>
          </p:cNvSpPr>
          <p:nvPr/>
        </p:nvSpPr>
        <p:spPr bwMode="auto">
          <a:xfrm>
            <a:off x="4699997" y="2561146"/>
            <a:ext cx="3640599" cy="19895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9" name="Rectangle 110"/>
          <p:cNvSpPr>
            <a:spLocks noChangeArrowheads="1"/>
          </p:cNvSpPr>
          <p:nvPr/>
        </p:nvSpPr>
        <p:spPr bwMode="auto">
          <a:xfrm>
            <a:off x="4678012" y="2601895"/>
            <a:ext cx="3640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ko-KR" sz="600" i="1" dirty="0" err="1">
                <a:latin typeface="Arial" charset="0"/>
                <a:ea typeface="굴림" charset="-127"/>
              </a:rPr>
              <a:t>Indoor</a:t>
            </a:r>
            <a:r>
              <a:rPr lang="tr-TR" altLang="ko-KR" sz="600" i="1" dirty="0">
                <a:latin typeface="Arial" charset="0"/>
                <a:ea typeface="굴림" charset="-127"/>
              </a:rPr>
              <a:t> </a:t>
            </a:r>
            <a:r>
              <a:rPr lang="tr-TR" altLang="ko-KR" sz="600" i="1" dirty="0" err="1">
                <a:latin typeface="Arial" charset="0"/>
                <a:ea typeface="굴림" charset="-127"/>
              </a:rPr>
              <a:t>unit</a:t>
            </a:r>
            <a:r>
              <a:rPr lang="tr-TR" altLang="ko-KR" sz="600" i="1" dirty="0">
                <a:latin typeface="Arial" charset="0"/>
                <a:ea typeface="굴림" charset="-127"/>
              </a:rPr>
              <a:t> </a:t>
            </a:r>
            <a:r>
              <a:rPr lang="tr-TR" altLang="ko-KR" sz="600" i="1" dirty="0" err="1">
                <a:latin typeface="Arial" charset="0"/>
                <a:ea typeface="굴림" charset="-127"/>
              </a:rPr>
              <a:t>tested</a:t>
            </a:r>
            <a:r>
              <a:rPr lang="tr-TR" altLang="ko-KR" sz="600" i="1" dirty="0">
                <a:latin typeface="Arial" charset="0"/>
                <a:ea typeface="굴림" charset="-127"/>
              </a:rPr>
              <a:t> </a:t>
            </a:r>
            <a:r>
              <a:rPr lang="tr-TR" altLang="ko-KR" sz="600" i="1" dirty="0" err="1">
                <a:latin typeface="Arial" charset="0"/>
                <a:ea typeface="굴림" charset="-127"/>
              </a:rPr>
              <a:t>with</a:t>
            </a:r>
            <a:r>
              <a:rPr lang="tr-TR" altLang="ko-KR" sz="600" i="1" dirty="0">
                <a:latin typeface="Arial" charset="0"/>
                <a:ea typeface="굴림" charset="-127"/>
              </a:rPr>
              <a:t> </a:t>
            </a:r>
            <a:r>
              <a:rPr lang="tr-TR" altLang="ko-KR" sz="600" i="1" dirty="0" err="1">
                <a:latin typeface="Arial" charset="0"/>
                <a:ea typeface="굴림" charset="-127"/>
              </a:rPr>
              <a:t>outdoor</a:t>
            </a:r>
            <a:r>
              <a:rPr lang="tr-TR" altLang="ko-KR" sz="600" i="1" dirty="0">
                <a:latin typeface="Arial" charset="0"/>
                <a:ea typeface="굴림" charset="-127"/>
              </a:rPr>
              <a:t> </a:t>
            </a:r>
            <a:r>
              <a:rPr lang="tr-TR" altLang="ko-KR" sz="600" i="1" dirty="0" err="1">
                <a:latin typeface="Arial" charset="0"/>
                <a:ea typeface="굴림" charset="-127"/>
              </a:rPr>
              <a:t>unit</a:t>
            </a:r>
            <a:r>
              <a:rPr lang="tr-TR" altLang="ko-KR" sz="600" i="1" dirty="0">
                <a:latin typeface="Arial" charset="0"/>
                <a:ea typeface="굴림" charset="-127"/>
              </a:rPr>
              <a:t>.</a:t>
            </a:r>
            <a:endParaRPr lang="en-US" altLang="ko-KR" sz="600" i="1" dirty="0">
              <a:latin typeface="Arial" charset="0"/>
              <a:ea typeface="굴림" charset="-127"/>
            </a:endParaRPr>
          </a:p>
        </p:txBody>
      </p:sp>
      <p:cxnSp>
        <p:nvCxnSpPr>
          <p:cNvPr id="6220" name="Straight Connector 122"/>
          <p:cNvCxnSpPr>
            <a:cxnSpLocks noChangeShapeType="1"/>
          </p:cNvCxnSpPr>
          <p:nvPr/>
        </p:nvCxnSpPr>
        <p:spPr bwMode="auto">
          <a:xfrm>
            <a:off x="3721697" y="1838987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221" name="Rectangle 168"/>
          <p:cNvSpPr>
            <a:spLocks noChangeArrowheads="1"/>
          </p:cNvSpPr>
          <p:nvPr/>
        </p:nvSpPr>
        <p:spPr bwMode="auto">
          <a:xfrm>
            <a:off x="4599969" y="1910435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sz="554" b="1">
                <a:latin typeface="Arial" charset="0"/>
              </a:rPr>
              <a:t>6</a:t>
            </a:r>
            <a:endParaRPr lang="en-GB" sz="554"/>
          </a:p>
        </p:txBody>
      </p:sp>
      <p:sp>
        <p:nvSpPr>
          <p:cNvPr id="6223" name="Rectangle 169"/>
          <p:cNvSpPr>
            <a:spLocks noChangeArrowheads="1"/>
          </p:cNvSpPr>
          <p:nvPr/>
        </p:nvSpPr>
        <p:spPr bwMode="auto">
          <a:xfrm>
            <a:off x="4580231" y="2530647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554" b="1" dirty="0">
                <a:latin typeface="Arial" charset="0"/>
              </a:rPr>
              <a:t>7</a:t>
            </a:r>
            <a:endParaRPr lang="en-GB" sz="554" dirty="0"/>
          </a:p>
        </p:txBody>
      </p:sp>
      <p:cxnSp>
        <p:nvCxnSpPr>
          <p:cNvPr id="6226" name="Straight Connector 127"/>
          <p:cNvCxnSpPr>
            <a:cxnSpLocks noChangeShapeType="1"/>
          </p:cNvCxnSpPr>
          <p:nvPr/>
        </p:nvCxnSpPr>
        <p:spPr bwMode="auto">
          <a:xfrm>
            <a:off x="3721697" y="3229493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75" name="Rectangle 171"/>
          <p:cNvSpPr>
            <a:spLocks noChangeArrowheads="1"/>
          </p:cNvSpPr>
          <p:nvPr/>
        </p:nvSpPr>
        <p:spPr bwMode="auto">
          <a:xfrm>
            <a:off x="4402199" y="4730031"/>
            <a:ext cx="264816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554" b="1" dirty="0">
                <a:latin typeface="Arial" charset="0"/>
              </a:rPr>
              <a:t>10</a:t>
            </a:r>
            <a:endParaRPr lang="en-GB" sz="554" dirty="0"/>
          </a:p>
        </p:txBody>
      </p:sp>
      <p:sp>
        <p:nvSpPr>
          <p:cNvPr id="76" name="Rectangle 132"/>
          <p:cNvSpPr>
            <a:spLocks noChangeArrowheads="1"/>
          </p:cNvSpPr>
          <p:nvPr/>
        </p:nvSpPr>
        <p:spPr bwMode="auto">
          <a:xfrm>
            <a:off x="3672231" y="4722539"/>
            <a:ext cx="4668365" cy="5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15"/>
              </a:spcBef>
            </a:pPr>
            <a:r>
              <a:rPr lang="en-US" sz="692" b="1" dirty="0">
                <a:latin typeface="Arial" charset="0"/>
              </a:rPr>
              <a:t>The notified body                                                                      performed </a:t>
            </a:r>
          </a:p>
          <a:p>
            <a:pPr>
              <a:spcBef>
                <a:spcPts val="415"/>
              </a:spcBef>
            </a:pPr>
            <a:endParaRPr lang="en-US" sz="692" b="1" dirty="0">
              <a:latin typeface="Arial" charset="0"/>
            </a:endParaRPr>
          </a:p>
          <a:p>
            <a:pPr>
              <a:spcBef>
                <a:spcPts val="415"/>
              </a:spcBef>
            </a:pPr>
            <a:r>
              <a:rPr lang="en-US" sz="692" b="1" dirty="0">
                <a:latin typeface="Arial" charset="0"/>
              </a:rPr>
              <a:t>and issued the certificate</a:t>
            </a:r>
            <a:endParaRPr lang="en-GB" sz="692" b="1" dirty="0">
              <a:latin typeface="Arial" charset="0"/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6644507" y="4764316"/>
            <a:ext cx="1696089" cy="49904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8" name="Rectangle 133"/>
          <p:cNvSpPr>
            <a:spLocks noChangeArrowheads="1"/>
          </p:cNvSpPr>
          <p:nvPr/>
        </p:nvSpPr>
        <p:spPr bwMode="auto">
          <a:xfrm>
            <a:off x="6624172" y="4764565"/>
            <a:ext cx="177633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554" dirty="0">
                <a:latin typeface="Arial" charset="0"/>
              </a:rPr>
              <a:t>N/A</a:t>
            </a:r>
            <a:endParaRPr lang="en-US" sz="554" dirty="0">
              <a:latin typeface="Arial" charset="0"/>
            </a:endParaRPr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auto">
          <a:xfrm>
            <a:off x="4580903" y="4680671"/>
            <a:ext cx="1537362" cy="24952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1" name="Rectangle 136"/>
          <p:cNvSpPr>
            <a:spLocks noChangeArrowheads="1"/>
          </p:cNvSpPr>
          <p:nvPr/>
        </p:nvSpPr>
        <p:spPr bwMode="auto">
          <a:xfrm>
            <a:off x="4603144" y="4764566"/>
            <a:ext cx="159496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54" dirty="0">
                <a:latin typeface="Arial" charset="0"/>
              </a:rPr>
              <a:t>N/A</a:t>
            </a:r>
            <a:endParaRPr lang="en-GB" sz="554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35805"/>
              </p:ext>
            </p:extLst>
          </p:nvPr>
        </p:nvGraphicFramePr>
        <p:xfrm>
          <a:off x="3771162" y="3270831"/>
          <a:ext cx="4587021" cy="1230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055"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 EMC Directive 2014/30/EU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Ecodesign Directive 2009/125/EC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Regulation</a:t>
                      </a:r>
                      <a:r>
                        <a:rPr lang="tr-TR" sz="700" b="0" dirty="0">
                          <a:latin typeface="Arial" pitchFamily="34" charset="0"/>
                          <a:cs typeface="Arial" pitchFamily="34" charset="0"/>
                        </a:rPr>
                        <a:t> 206/2012/EU</a:t>
                      </a:r>
                      <a:endParaRPr lang="en-US" sz="700" b="0" i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r>
                        <a:rPr lang="es-ES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55014-1:20</a:t>
                      </a:r>
                      <a:r>
                        <a:rPr lang="tr-TR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17</a:t>
                      </a:r>
                      <a:endParaRPr lang="es-ES" altLang="ko-KR" sz="600" i="1" kern="1200" dirty="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  <a:cs typeface="+mn-cs"/>
                      </a:endParaRPr>
                    </a:p>
                    <a:p>
                      <a:r>
                        <a:rPr lang="es-ES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55014-2:</a:t>
                      </a:r>
                      <a:r>
                        <a:rPr lang="tr-TR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2015</a:t>
                      </a:r>
                      <a:endParaRPr lang="es-ES" altLang="ko-KR" sz="600" i="1" kern="1200" dirty="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  <a:cs typeface="+mn-cs"/>
                      </a:endParaRPr>
                    </a:p>
                    <a:p>
                      <a:r>
                        <a:rPr lang="es-ES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61000-3-</a:t>
                      </a:r>
                      <a:r>
                        <a:rPr lang="tr-TR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2:2014</a:t>
                      </a:r>
                      <a:endParaRPr lang="es-ES" altLang="ko-KR" sz="600" i="1" kern="1200" dirty="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  <a:cs typeface="+mn-cs"/>
                      </a:endParaRPr>
                    </a:p>
                    <a:p>
                      <a:r>
                        <a:rPr lang="es-ES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61000-3-</a:t>
                      </a:r>
                      <a:r>
                        <a:rPr lang="tr-TR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3: 2013</a:t>
                      </a:r>
                      <a:endParaRPr lang="es-ES" altLang="ko-KR" sz="600" i="1" kern="1200" dirty="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altLang="ko-KR" sz="800" b="1" i="1" dirty="0">
                        <a:latin typeface="Arial" charset="0"/>
                        <a:ea typeface="굴림" charset="-127"/>
                      </a:endParaRPr>
                    </a:p>
                  </a:txBody>
                  <a:tcPr marL="63315" marR="63315" marT="31657" marB="31657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12102:2013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14825:2016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325"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Arial" pitchFamily="34" charset="0"/>
                          <a:cs typeface="Arial" pitchFamily="34" charset="0"/>
                        </a:rPr>
                        <a:t>Low Voltage Directive 2014/35/EU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 err="1">
                          <a:latin typeface="Arial" pitchFamily="34" charset="0"/>
                          <a:cs typeface="Arial" pitchFamily="34" charset="0"/>
                        </a:rPr>
                        <a:t>RoHS</a:t>
                      </a:r>
                      <a:r>
                        <a:rPr lang="en-US" sz="700" dirty="0">
                          <a:latin typeface="Arial" pitchFamily="34" charset="0"/>
                          <a:cs typeface="Arial" pitchFamily="34" charset="0"/>
                        </a:rPr>
                        <a:t> Directive 2011/65/EU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ko-KR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60335-2-40:2003+A11:2004+A12:2005+A1:2006+A2:2009+A13:2012</a:t>
                      </a:r>
                      <a:endParaRPr lang="tr-TR" altLang="ko-KR" sz="600" i="1" kern="1200" dirty="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altLang="ko-KR" sz="600" i="1" dirty="0">
                          <a:latin typeface="Arial" charset="0"/>
                          <a:ea typeface="굴림" charset="-127"/>
                        </a:rPr>
                        <a:t>EN 60335-1:20</a:t>
                      </a:r>
                      <a:r>
                        <a:rPr lang="tr-TR" altLang="ko-KR" sz="600" i="1" dirty="0">
                          <a:latin typeface="Arial" charset="0"/>
                          <a:ea typeface="굴림" charset="-127"/>
                        </a:rPr>
                        <a:t>12+A11:2014</a:t>
                      </a:r>
                      <a:r>
                        <a:rPr lang="en-US" altLang="ko-KR" sz="600" i="1" dirty="0">
                          <a:latin typeface="Arial" charset="0"/>
                          <a:ea typeface="굴림" charset="-127"/>
                        </a:rPr>
                        <a:t> </a:t>
                      </a:r>
                    </a:p>
                    <a:p>
                      <a:pPr latinLnBrk="0"/>
                      <a:r>
                        <a:rPr lang="en-US" altLang="ko-KR" sz="600" i="1" dirty="0">
                          <a:latin typeface="Arial" charset="0"/>
                          <a:ea typeface="굴림" charset="-127"/>
                        </a:rPr>
                        <a:t>EN 62233: 2008</a:t>
                      </a:r>
                    </a:p>
                    <a:p>
                      <a:endParaRPr lang="en-US" sz="600" i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50581:2012</a:t>
                      </a:r>
                    </a:p>
                    <a:p>
                      <a:endParaRPr lang="en-US" sz="6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4829279" y="5032877"/>
            <a:ext cx="1696088" cy="2000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6" name="Rectangle 157"/>
          <p:cNvSpPr>
            <a:spLocks noChangeArrowheads="1"/>
          </p:cNvSpPr>
          <p:nvPr/>
        </p:nvSpPr>
        <p:spPr bwMode="auto">
          <a:xfrm>
            <a:off x="4786919" y="5044098"/>
            <a:ext cx="1696088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54" dirty="0">
                <a:latin typeface="Arial" charset="0"/>
              </a:rPr>
              <a:t>N/A</a:t>
            </a:r>
            <a:endParaRPr lang="en-US" sz="554" dirty="0"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73" y="6338554"/>
            <a:ext cx="1396856" cy="34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4045697" y="6445945"/>
            <a:ext cx="1015021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ko-KR" sz="692" dirty="0">
                <a:latin typeface="Arial" charset="0"/>
                <a:ea typeface="돋움" pitchFamily="50" charset="-127"/>
              </a:rPr>
              <a:t>29th </a:t>
            </a:r>
            <a:r>
              <a:rPr lang="tr-TR" altLang="ko-KR" sz="692" dirty="0" err="1">
                <a:latin typeface="Arial" charset="0"/>
                <a:ea typeface="돋움" pitchFamily="50" charset="-127"/>
              </a:rPr>
              <a:t>November</a:t>
            </a:r>
            <a:r>
              <a:rPr lang="tr-TR" altLang="ko-KR" sz="692" dirty="0">
                <a:latin typeface="Arial" charset="0"/>
                <a:ea typeface="돋움" pitchFamily="50" charset="-127"/>
              </a:rPr>
              <a:t> 2019</a:t>
            </a:r>
            <a:endParaRPr lang="en-US" altLang="ko-KR" sz="692" dirty="0">
              <a:latin typeface="Arial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92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6" descr="logo_b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538" y="53862"/>
            <a:ext cx="966209" cy="2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0597" y="29680"/>
            <a:ext cx="4219885" cy="23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>
              <a:defRPr/>
            </a:pPr>
            <a:r>
              <a:rPr lang="en-US" altLang="ko-KR" sz="1108" b="1" dirty="0">
                <a:latin typeface="Arial" charset="0"/>
              </a:rPr>
              <a:t>Annex</a:t>
            </a:r>
            <a:r>
              <a:rPr lang="en-US" altLang="ko-KR" sz="110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ko-KR" sz="415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(EN/BG/ES/CS/DA/DE/ET/EL/FR/GA/IT/LV/LT/HU/MT/NL/PL/PT/RO/SK/SL/FI/SV/TR/NO/HR/IS)</a:t>
            </a:r>
            <a:endParaRPr lang="en-US" altLang="ko-KR" sz="485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7172" name="Straight Connector 5"/>
          <p:cNvCxnSpPr>
            <a:cxnSpLocks noChangeShapeType="1"/>
          </p:cNvCxnSpPr>
          <p:nvPr/>
        </p:nvCxnSpPr>
        <p:spPr bwMode="auto">
          <a:xfrm>
            <a:off x="3721697" y="287994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7173" name="Rectangle 47"/>
          <p:cNvSpPr>
            <a:spLocks noChangeArrowheads="1"/>
          </p:cNvSpPr>
          <p:nvPr/>
        </p:nvSpPr>
        <p:spPr bwMode="auto">
          <a:xfrm>
            <a:off x="8242767" y="6708507"/>
            <a:ext cx="303288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554" b="1">
                <a:latin typeface="Arial" charset="0"/>
              </a:rPr>
              <a:t>2 /2</a:t>
            </a:r>
            <a:endParaRPr lang="en-GB" sz="554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3752475" y="337700"/>
          <a:ext cx="4717829" cy="6485298"/>
        </p:xfrm>
        <a:graphic>
          <a:graphicData uri="http://schemas.openxmlformats.org/drawingml/2006/table">
            <a:tbl>
              <a:tblPr/>
              <a:tblGrid>
                <a:gridCol w="12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8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(EN)EU Declaration of Conformity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ДЕКЛАРАЦИЯ ЗА СЪОТВЕТСТВИЕ С ИЗИСКВАНИЯТА НА ЕС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Declaración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Conformidad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 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Overensstemmelseserklæring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Konformitätserklärung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Vastavusdeklaratsioon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ΔΗΛΩΣΗ ΣΥΜΜΟΡΦΩΣΗΣ ΕΕ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Déclaration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Comhréireachta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AE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Dichiarazione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Atbilstības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Atitikties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EU-Megfelelőségi 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Tal-UE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Conformiteitsverklaring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Zgodności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Declaração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Conformidade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Declarația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Conformitate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EÚ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EU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Vaatimustenmukaisuusvakuutus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Försäkran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Överensstämmelse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Samsvarserklæring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lang="en-US" sz="400" b="1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(HR)</a:t>
                      </a:r>
                      <a:r>
                        <a:rPr lang="en-US" sz="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EZ </a:t>
                      </a:r>
                      <a:r>
                        <a:rPr lang="en-US" sz="400" b="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izjava</a:t>
                      </a:r>
                      <a:r>
                        <a:rPr lang="en-US" sz="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 </a:t>
                      </a:r>
                      <a:r>
                        <a:rPr lang="en-US" sz="400" b="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ESB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 Number / (BG)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№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</a:t>
                      </a:r>
                      <a:r>
                        <a:rPr kumimoji="0" lang="en-US" sz="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Č.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 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Αριθ.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</a:t>
                      </a:r>
                      <a:r>
                        <a:rPr kumimoji="0" lang="en-US" sz="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Uimhir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Szám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N.</a:t>
                      </a:r>
                      <a:r>
                        <a:rPr kumimoji="0" lang="en-US" sz="4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Číslo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N:o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Sayısı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Broj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Númer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(EN)Name and address of the Manufacturer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Наименование и адрес на производителя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Nombre y dirección del fabricante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Obchodní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jméno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adresa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Fabrikantens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Name und Anschrift des Herstellers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Valmistaja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aadress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Όνομα και διεύθυνση κατασκευαστή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 et adresse du fabricant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agus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seoladh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Mónaróra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Nome e indirizzo del fabbricante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Ražotāja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nosaukums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Gamintojo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Gyártó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és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címe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indirizz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tal-manifattur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Naam en adres van de fabrikant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Nazwa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producenta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Nome e endereço do fabricante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Numele și adresa Producătorului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Obchodné meno a adresa výrobcu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naslov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proizvajalca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Valmistajan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osoite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Tillverkarens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och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İmalatçının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på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produsenten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 i adresa proizvođača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heimilisfang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framleiðanda</a:t>
                      </a:r>
                      <a:endParaRPr kumimoji="0" lang="ru-RU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9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4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(EN)This declaration of conformity is issued under the sole responsibility of the manufacturer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За настоящата декларация за съответствие отговорност носи единствено производителят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presente declaración de conformidad se expide bajo la exclusiva responsabilidad del fabricante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Toto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vydal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vlastní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odpovědnost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Denne overensstemmelseserklæring udstedes på fabrikantens ansvar /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Diese Konformitätserklärung wird unter der alleinigen Verantwortung des Herstellers abgegeben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Käesolev vastavusdeklaratsioon on välja antud valmistaja ainuvastutusel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Η παρούσα δήλωση συμμόρφωσης εκδίδεται με αποκλειστική ευθύνη του κατασκευαστή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présente déclaration de conformité est établie sous la seule responsabilité du fabricant/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Eisítear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comhréireachta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faoi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fhreagracht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aonair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mhonaróra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presente dichiarazione di conformità è rilasciata sotto la responsabilità esclusiva del fabbricante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Šī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atbilstības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izdota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vienīgi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šāda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ražotāja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atbildību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atitikties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išduota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gamintojo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atsakomybe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 megfelelőségi nyilatkozat a gyártó kizárólagos felelősségére kerül kibocsátásra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Din id-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tinħareg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taħt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ir-responsabbiltà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unika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tal-manifattur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Deze conformiteitsverklaring wordt verstrekt onder volledige verantwoordelijkheid van de fabrikant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Niniejsza deklaracja zgodności wydana zostaje na wyłączną odpowiedzialność producenta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presente declaração de conformidade é emitida sob a exclusiva responsabilidade do fabricante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Prezenta declarație de conformitate este emisă pe răspunderea exclusivă a producătorului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Toto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vydáva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výhradnú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zodpovednosť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lastno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odgovornost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proizvajalca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Tämä vaatimustenmukaisuusvakuutus on annettu valmistajan yksinomaisella vastuulla 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Denna försäkran om överensstämmelse utfärdas på tillverkarens eget ansvar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imalatçının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sorumluluğu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altında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verilir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Denne samsvarserklæringen er utstedt på produsentens eneansvar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 izdavanje ove izjave o sukladnosti isključivo je odgovoran proizvođač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Þessi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gefin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eingöngu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á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ábyrgð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framleiðanda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5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(EN)Object of the declaration /(BG)</a:t>
                      </a:r>
                      <a:r>
                        <a:rPr kumimoji="0" lang="az-Cyrl-AZ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Обект на декларацията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la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declaración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Předmět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Gegenstand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der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Erklärung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Deklareeritav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Σκοπός της δήλωσης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Objet de la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déclaration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Cuspóir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dearbhaithe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Oggetto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della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dichiarazione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priekšmets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Deklaracijos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objektas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tárgya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Voorwerp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van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verklaring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Przedmiot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deklaracji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Objecto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declaração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Obiectul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declarației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Vakuutuksen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kohde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Föremål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försäkran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nesne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gjenstand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Hlutur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yfirlýsingar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(EN)Product  information; Product Name;  Model Name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Информация за продукта, името на продукта, името на модела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Información del producto; nombre del producto; nombre del modelo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Název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Název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information;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Toote kirjeldus; Toote nimetus; Mudeli nimi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Πληροφορίες για το προϊόν, όνομα προϊόντος, όνομα μοντέλου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Information sur le produit; Nom du produit; Nom du modèle 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Faisnéis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Táirge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Táirge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Múnla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nformazioni sul prodotto; denominazione del prodotto; Nome del modello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Informācija par izstrādājumu; Izstrādājuma nosaukums; modeļa nosaukums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apie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modelio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Termékinformáció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termék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típusnév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tal-prodott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tal-prodott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tal-mudell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Product informatie, Product naam; Model naam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Informacje o produkcie; nazwa produktu; nazwa 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Informação sobre o produto; Nome do Produto; Designação do Modelo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Informaţii despre Produs; Denumire Produs; Nume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Model/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Informácie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Podatki o izdelku; ime izdelka; ime modela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Tuotetiedot; tuotteen nimi; malli nimi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Ürün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bilgileri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Ürün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Model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Produktinformasjon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Podatci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proizvodu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modela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Vöruupplýsingar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vöru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gerðar</a:t>
                      </a:r>
                      <a:endParaRPr kumimoji="0" lang="en-US" altLang="ko-K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7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(EN)Additional information /(BG)</a:t>
                      </a:r>
                      <a:r>
                        <a:rPr kumimoji="0" lang="az-Cyrl-AZ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Допълнителна информация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Información adicional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Další informace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Supplerende oplysninger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Zusätzliche Angaben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Lisateave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Συμπληρωματικές πληροφορίες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Informations supplémentaires/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Faisnéis bhreise/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Ulteriori informazioni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Papildu informācija/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Papildoma informacija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Kiegészítő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információk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Informazzjoni addizzjonali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Aanvullende informatie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Informacje dodatkowe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Informações complementares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Informații suplimentare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Dodatočné informácie/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Dodatni podatki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Lisätietoja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Ytterligare information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Ek bilgi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Tilleggsopplysninger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Dodatne informacije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Viðbótarupplýsingar</a:t>
                      </a: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25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8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(EN)The object of the declaration described above is in conformity with the relevant Union </a:t>
                      </a:r>
                      <a:r>
                        <a:rPr kumimoji="0" lang="en-US" altLang="ko-KR" sz="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harmonisation</a:t>
                      </a: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legislation </a:t>
                      </a:r>
                      <a:r>
                        <a:rPr kumimoji="0" lang="en-US" altLang="ko-K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Предметът на декларацията, описан по-горе, отговаря на съответното законодателство на Съюза за хармонизация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El objeto de la declaración descrita anteriormente es conforme con la legislación de armonización pertinente de la Unión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Výše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popsaný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předmět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je ve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příslušnými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harmonizačními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právními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předpisy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Genstanden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for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beskrevet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ovenfor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overensstemmelse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den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relevante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harmoniseringslovgivning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 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Der oben beschriebene Gegenstand der Erklärung erfüllt die einschlägigen Harmonisierungsrechtsvorschriften der Union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 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Ο στόχος της δήλωσης που περιγράφεται παραπάνω είναι σύμφωνος με τη σχετική ενωσιακή νομοθεσία εναρμόνισης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 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L’objet de la déclaration décrit ci-dessus est conforme à la législation d’harmonisation de l’Union applicable / 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cuspóir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dearbhaithe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thuairiscítear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thuas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gcomhréir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reachtaíocht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ábhartha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chomhchuibhiú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chuid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Aontais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 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L’oggetto della dichiarazione di cui sopra è conforme alla pertinente normativa di armonizzazione dell’Unione / 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 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Iepriekš aprakstītais deklarācijas priekšmets atbilst attiecīgajam Savienības saskaņošanas tiesību aktam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 </a:t>
                      </a:r>
                      <a:r>
                        <a:rPr kumimoji="0" lang="lt-L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Pirmiau aprašytas deklaracijos objektas atitinka susijusius derinamuosius Sąjungos teisės aktus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fent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ismertetett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tárgya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megfelel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vonatkozó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uniós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harmonizációs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jogszabályoknak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deskritt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hawn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fuq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huwa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mal-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leġislazzjoni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ta’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armonizzazzjoni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rilevanti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tal-Unjoni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 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Het hierboven beschreven voorwerp is in overeenstemming met de desbetreffende harmonisatiewetgeving van de Unie / 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 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Wymieniony powyżej przedmiot niniejszej deklaracji jest zgodny z odnośnymi wymaganiami unijnego prawodawstwa harmonizacyjnego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 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objeto da declaração acima descrito está em conformidade com a legislação de harmonização da União aplicável / 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Obiectul declarației descris mai sus este în conformitate cu legislația relevantă de armonizare a Uniunii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Uvedený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je v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príslušnými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harmonizačnými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právnymi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predpismi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 navedene izjave u skladu je s mjerodavnim zakonodavstvom Unije o usklađivanju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Edellä kuvattu vakuutuksen kohde on asiaa koskevan unionin yhdenmukaistamislainsäädännön vaatimusten mukainen / 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 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Föremålet för försäkran ovan överensstämmer med den relevanta harmoniserade unionslagstiftningen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Yukarıda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açıklanan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bildirinin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nesnesi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Topluluk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uyum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mevzuatına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uygundur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Formålet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beskrevet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ovenfor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samsvar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den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aktuelle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harmoniseringslovgivningen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unionen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fent ismertetett nyilatkozat tárgya megfelel a vonatkozó uniós harmonizációs jogszabályoknak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Efni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ofangreindrar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yfirlýsingar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hlutaðeigandi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staðlaða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löggjöf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Evrópusambandsins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98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9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(EN)References to the relevant harmonised standards used or references to the technical specifications in relation to which  conformity is declared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наименованията на използваните хармонизирани стандарти или техническите спецификации, спрямо които се декларира съответствието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Referencias a las normas armonizadas pertinentes utilizadas, o referencias a las especificaciones técnicas respecto a las cuales se declara la conformidad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Případné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příslušné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harmonizované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normy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které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byly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použity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nebo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technické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specifikace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jejichž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základě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prohlašuje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Referencer til de relevante anvendte harmoniserede standarder eller referencer til de tekniske specifikationer, som der erklæres overensstemmelse med /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Angabe der einschlägigen harmonisierten Normen, die zugrunde gelegt wurden, oder Angabe der technischen Spezifikationen, für die die Konformität erklärt wird /</a:t>
                      </a:r>
                      <a:r>
                        <a:rPr kumimoji="0" lang="de-DE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iited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kasutatud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asjakohastele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ühtlustatud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standarditele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või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viited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tehnilistele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spetsifikatsioonidele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millega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seoses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vastavust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kinnitatakse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μνεία των σχετικών εναρμονισμένων προτύπων που χρησιμοποιήθηκαν ή των τεχνικών προδιαγραφών με βάση τις οποίες δηλώνεται η συμμόρφωση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Références des normes harmonisées pertinentes appliquées ou des spécifications techniques par rapport auxquelles la conformité est déclarée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Tagairtí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do na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caighdeáin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chomhchuibhithe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ábhartha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úsáidtear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nó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tagairtí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do na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sonraíochtaí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teicniúla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ndáil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leis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gcomhréireacht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dhearbhaítear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iferimenti alle pertinenti norme armonizzate utilizzate o riferimenti alle specifiche tecniche in relazione alle quali è dichiarata la conformità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Norādes uz attiecīgajiem saskaņotajiem standartiem vai norādes uz tehniskām specifikācijām, attiecībā uz ko tiek deklarēta atbilstība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lt-L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Taikytų darniųjų standartų nuorodos arba techninių specifikacijų, pagal kurias buvo deklaruota atitiktis, nuorodos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esetben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hivatkozás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alkalmazásra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került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vonatkozó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harmonizált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szabványokra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illetőleg azokra a műszaki leírásokra, amelyekre nézve a megfelelésrol nyilatkoznak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Referenzi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għall-istandards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armonizzati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rilevanti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ntużaw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jew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referenzi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għall-ispeċifikazzjonijiet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b'relazzjoni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għalihom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qed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tiġi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ddikjarata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Vermelding van de toegepaste geharmoniseerde normen of van de technische specificaties waarop de conformiteitsverklaring betrekking heeft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Odwołania do odnośnych norm zharmonizowanych, które zastosowano, lub do specyfikacji technicznych, w odniesieniu do których deklarowana jest zgodność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Referências às normas harmonizadas aplicáveis utilizadas ou às especificações técnicas em relação às quais é declarada a conformidade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Trimiteri la standardele armonizate relevante folosite sau trimiteri la specificațiile tehnice în legătură cu care se declară conformitatea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Prípadné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príslušné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použité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harmonizované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normy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alebo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technické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špecifikácie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základe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ktorých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vyhlasuje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Napotila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uporabljene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usklajene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napotila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tehnične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specifikacije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navedene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Viittaus niihin asiaankuuluviin yhdenmukaistettuihin standardeihin, joita on käytetty, tai viittaus teknisiin eritelmiin, joiden perusteella vaatimustenmukaisuusvakuutus on annettu/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Hänvisningar till de relevanta harmoniserade standarder som använts eller hänvisningar till de tekniska specifikationer enligt vilka överensstämmelsen försäkras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uyumlaştırılmış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kullanılan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standartlar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olarak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teknik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referanslar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referanslar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Henvisninger til de relevante harmoniserte standardene som er brukt eller henvisninger til de spesifikasjonene det erklæres samsvar med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Upućivanje na mjerodavne usklađene norme ili upućivanje na tehničke specifikacije na temelju kojih se izjavljuje sukladnost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Tilvísanir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viðeigandi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samhæfingarstaðla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notaðir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eða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tilvísanir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þær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tækniforskriftir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tengjast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samræmisyfirlýsingunni</a:t>
                      </a:r>
                      <a:endParaRPr kumimoji="0" lang="sv-SE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4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(EN)The notified body; performed;  and issued the certificate/(BG)</a:t>
                      </a:r>
                      <a:r>
                        <a:rPr kumimoji="0" lang="ru-R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нотифицираният орган; извърши; и издаде сертификата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El organismo notificado; ha efectuado; y expide el certificado /</a:t>
                      </a:r>
                      <a:r>
                        <a:rPr kumimoji="0" lang="es-E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Oznámený subjekt; provedl; a vydal osvědčení/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bemyndigede organ; der har foretaget; og udstedt attesten /</a:t>
                      </a:r>
                      <a:r>
                        <a:rPr kumimoji="0" lang="da-DK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Die notifizierte Stelle; hat; und folgende Bescheinigung ausgestellt  /</a:t>
                      </a:r>
                      <a:r>
                        <a:rPr kumimoji="0" lang="de-DE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Teavitatud asutus; teostas; ja andis välja tõendi /</a:t>
                      </a:r>
                      <a:r>
                        <a:rPr kumimoji="0" lang="fi-FI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ο κοινοποιημένος οργανισμός ; πραγματοποίησε ; και εξέδωσε τη βεβαίωση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L'organisme notifié;  a effectué; et a établi l'attestation /</a:t>
                      </a:r>
                      <a:r>
                        <a:rPr kumimoji="0" lang="fr-F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Rinne an comhlacht dá dtugtar fógra... agus d'eisigh sé an deimhniú/ </a:t>
                      </a:r>
                      <a:r>
                        <a:rPr kumimoji="0" lang="fr-F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l’organismo notificato; ha effettuato; e rilasciato il certificato /</a:t>
                      </a:r>
                      <a:r>
                        <a:rPr kumimoji="0" lang="it-IT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Pilnvarotā iestāde; ir veikusi ; un izsniegusi sertifikātu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lt-LT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Notifikuotoji įstaiga; atliko; ir išdavė sertifikatą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hu-H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bejelentett szervezet; elvégezte a ; és a következő tanúsítványt adta ki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Il-korp notifikat; wettaq; u ħareġ iċ-ċertifikat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 aangemelde instantie; heeft een; uitgevoerd en het certificaat verstrekt /</a:t>
                      </a:r>
                      <a:r>
                        <a:rPr kumimoji="0" lang="nl-NL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jednostka notyfikowana; przeprowadziła; i wydała certyfikat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organismo notificado; efectuou; e emitiu o certificado/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Organismul notificat ;  a efectuat; și a emis certificatul  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notifikovaný orgán; vykonal; a vydal osvedčenie  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 priglašeni organ; izvedel; in izdal certifikat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ilmoitettu laitos; suoritti; ja antoi todistuksen  /</a:t>
                      </a:r>
                      <a:r>
                        <a:rPr kumimoji="0" lang="fi-FI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anmälda organet ; har utfört ; och utfärdat intyget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Kuruluşa bildirmiş; yapılan ve sertifika verilir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meldte organ; utført;  som også inkluderer test resultat og utstedelse av sertifikat  /</a:t>
                      </a:r>
                      <a:r>
                        <a:rPr kumimoji="0" lang="nb-NO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Obaviješteno tijelo; provelo je; uključujući izvješće o ispitivanju i izdalo je certifikat  /</a:t>
                      </a:r>
                      <a:r>
                        <a:rPr kumimoji="0" lang="nb-NO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Hinn tilkynnti aðili...framkvæmdi... þar með talið prófunarskýrslurnar og gaf út vottorðið </a:t>
                      </a:r>
                      <a:endParaRPr kumimoji="0" lang="sv-SE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2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(EN)Signed for and on behalf of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Подпис за или от името на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Firmado por y en nombre de/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Podepsáno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jménem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Underskrevet for og på vegne af /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Unterzeichnet für und im Namen von/</a:t>
                      </a:r>
                      <a:r>
                        <a:rPr kumimoji="0" lang="de-DE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(Kelle nimel ja poolt)alla kirjutatud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Υπογραφή για λογαριασμό και εξ ονόματος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Signé par et au nom de/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Sínithe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haghaidh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agus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ceann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Firmato in vece e per conto di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Parakstīts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kieno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vardu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pasirašyta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Cégszerű aláírás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Iffirmata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f'isem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Ondertekend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Podpisano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w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imieniu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Assinado por e em nome de/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Semnat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pentru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și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în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Podpísané za a v mene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Podpisano za in v imenu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puolesta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allekirjoittanut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Undertecknat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imzalanmıştır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Undertegnet for og på vegne av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Potpisano za i u ime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nn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Undirritað fyrir og fyrir hönd</a:t>
                      </a:r>
                      <a:endParaRPr kumimoji="0" lang="en-US" altLang="ko-K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1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3721697" y="662338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692" b="1">
                <a:latin typeface="Arial" charset="0"/>
              </a:rPr>
              <a:t>Name and address of the Manufacturer</a:t>
            </a:r>
          </a:p>
        </p:txBody>
      </p:sp>
      <p:sp>
        <p:nvSpPr>
          <p:cNvPr id="6148" name="Text Box 28"/>
          <p:cNvSpPr txBox="1">
            <a:spLocks noChangeArrowheads="1"/>
          </p:cNvSpPr>
          <p:nvPr/>
        </p:nvSpPr>
        <p:spPr bwMode="auto">
          <a:xfrm>
            <a:off x="6345522" y="6085253"/>
            <a:ext cx="1125930" cy="15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189" tIns="33095" rIns="66189" bIns="33095">
            <a:spAutoFit/>
          </a:bodyPr>
          <a:lstStyle/>
          <a:p>
            <a:pPr defTabSz="661709"/>
            <a:r>
              <a:rPr lang="en-US" altLang="ko-KR" sz="554">
                <a:latin typeface="Arial" charset="0"/>
              </a:rPr>
              <a:t>Name and Surname / Function:</a:t>
            </a:r>
          </a:p>
        </p:txBody>
      </p:sp>
      <p:sp>
        <p:nvSpPr>
          <p:cNvPr id="6149" name="Line 32"/>
          <p:cNvSpPr>
            <a:spLocks noChangeShapeType="1"/>
          </p:cNvSpPr>
          <p:nvPr/>
        </p:nvSpPr>
        <p:spPr bwMode="auto">
          <a:xfrm>
            <a:off x="6394987" y="6697515"/>
            <a:ext cx="1963197" cy="1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46"/>
          </a:p>
        </p:txBody>
      </p:sp>
      <p:sp>
        <p:nvSpPr>
          <p:cNvPr id="6150" name="Text Box 34"/>
          <p:cNvSpPr txBox="1">
            <a:spLocks noChangeArrowheads="1"/>
          </p:cNvSpPr>
          <p:nvPr/>
        </p:nvSpPr>
        <p:spPr bwMode="auto">
          <a:xfrm>
            <a:off x="3801940" y="6157801"/>
            <a:ext cx="2356735" cy="30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692" dirty="0">
                <a:latin typeface="Arial" charset="0"/>
                <a:ea typeface="돋움" pitchFamily="50" charset="-127"/>
              </a:rPr>
              <a:t>LG Electronics European Shared Service Center B.V.   </a:t>
            </a:r>
          </a:p>
          <a:p>
            <a:r>
              <a:rPr lang="en-GB" altLang="ko-KR" sz="692" dirty="0" err="1">
                <a:latin typeface="Arial" charset="0"/>
                <a:ea typeface="돋움" pitchFamily="50" charset="-127"/>
              </a:rPr>
              <a:t>Krijgsman</a:t>
            </a:r>
            <a:r>
              <a:rPr lang="en-GB" altLang="ko-KR" sz="692" dirty="0">
                <a:latin typeface="Arial" charset="0"/>
                <a:ea typeface="돋움" pitchFamily="50" charset="-127"/>
              </a:rPr>
              <a:t> 1, 1186 DM Amstelveen, The Netherlands</a:t>
            </a:r>
            <a:endParaRPr lang="en-US" altLang="ko-KR" sz="692" dirty="0">
              <a:latin typeface="Arial" charset="0"/>
              <a:ea typeface="돋움" pitchFamily="50" charset="-127"/>
            </a:endParaRPr>
          </a:p>
        </p:txBody>
      </p:sp>
      <p:sp>
        <p:nvSpPr>
          <p:cNvPr id="6151" name="Text Box 35"/>
          <p:cNvSpPr txBox="1">
            <a:spLocks noChangeArrowheads="1"/>
          </p:cNvSpPr>
          <p:nvPr/>
        </p:nvSpPr>
        <p:spPr bwMode="auto">
          <a:xfrm>
            <a:off x="6425764" y="6185282"/>
            <a:ext cx="1217000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661709"/>
            <a:r>
              <a:rPr lang="en-US" altLang="ko-KR" sz="692" dirty="0">
                <a:latin typeface="Arial" charset="0"/>
                <a:ea typeface="돋움" pitchFamily="50" charset="-127"/>
              </a:rPr>
              <a:t>Yun </a:t>
            </a:r>
            <a:r>
              <a:rPr lang="en-US" altLang="ko-KR" sz="692" dirty="0" err="1">
                <a:latin typeface="Arial" charset="0"/>
                <a:ea typeface="돋움" pitchFamily="50" charset="-127"/>
              </a:rPr>
              <a:t>Hee</a:t>
            </a:r>
            <a:r>
              <a:rPr lang="en-US" altLang="ko-KR" sz="692" dirty="0">
                <a:latin typeface="Arial" charset="0"/>
                <a:ea typeface="돋움" pitchFamily="50" charset="-127"/>
              </a:rPr>
              <a:t> Yang  /  Director </a:t>
            </a:r>
          </a:p>
        </p:txBody>
      </p:sp>
      <p:pic>
        <p:nvPicPr>
          <p:cNvPr id="6152" name="Picture 106" descr="logo_b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538" y="53862"/>
            <a:ext cx="966209" cy="2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771162" y="29680"/>
            <a:ext cx="3620813" cy="25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>
              <a:defRPr/>
            </a:pPr>
            <a:r>
              <a:rPr lang="en-US" altLang="ko-KR" sz="1246" b="1" dirty="0">
                <a:latin typeface="Arial" pitchFamily="34" charset="0"/>
                <a:ea typeface="굴림" pitchFamily="34" charset="-127"/>
                <a:cs typeface="Arial" pitchFamily="34" charset="0"/>
              </a:rPr>
              <a:t>EU DECLARATION OF CONFORMITY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721697" y="1670318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altLang="ko-KR" sz="692" b="1">
                <a:latin typeface="Arial" charset="0"/>
              </a:rPr>
              <a:t>Object of the declaration</a:t>
            </a:r>
            <a:endParaRPr lang="en-US" altLang="ko-KR" sz="692" b="1">
              <a:latin typeface="Arial" charset="0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721697" y="273766"/>
            <a:ext cx="4748607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692" b="1" dirty="0">
                <a:latin typeface="Arial" charset="0"/>
              </a:rPr>
              <a:t>Number </a:t>
            </a:r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3801940" y="486953"/>
            <a:ext cx="4588122" cy="1494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3801940" y="471563"/>
            <a:ext cx="4588122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/>
            <a:r>
              <a:rPr lang="tr-TR" altLang="ko-KR" sz="692" dirty="0">
                <a:latin typeface="Arial" charset="0"/>
              </a:rPr>
              <a:t>19ATLG0012A</a:t>
            </a:r>
            <a:endParaRPr lang="en-US" altLang="ko-KR" sz="692" dirty="0">
              <a:latin typeface="Arial" charset="0"/>
            </a:endParaRPr>
          </a:p>
        </p:txBody>
      </p:sp>
      <p:sp>
        <p:nvSpPr>
          <p:cNvPr id="6159" name="Rectangle 97"/>
          <p:cNvSpPr>
            <a:spLocks noChangeArrowheads="1"/>
          </p:cNvSpPr>
          <p:nvPr/>
        </p:nvSpPr>
        <p:spPr bwMode="auto">
          <a:xfrm>
            <a:off x="3721696" y="1453189"/>
            <a:ext cx="4669464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/>
            <a:r>
              <a:rPr lang="en-US" sz="692" b="1" dirty="0">
                <a:latin typeface="Arial" charset="0"/>
              </a:rPr>
              <a:t>This declaration of conformity is issued under the sole responsibility of the manufacturer.</a:t>
            </a:r>
            <a:endParaRPr lang="en-GB" sz="692" b="1" dirty="0">
              <a:latin typeface="Arial" charset="0"/>
            </a:endParaRPr>
          </a:p>
        </p:txBody>
      </p:sp>
      <p:sp>
        <p:nvSpPr>
          <p:cNvPr id="6162" name="Text Box 11"/>
          <p:cNvSpPr txBox="1">
            <a:spLocks noChangeArrowheads="1"/>
          </p:cNvSpPr>
          <p:nvPr/>
        </p:nvSpPr>
        <p:spPr bwMode="auto">
          <a:xfrm>
            <a:off x="3721697" y="2898980"/>
            <a:ext cx="4748607" cy="62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692" b="1" dirty="0">
                <a:latin typeface="Arial" charset="0"/>
              </a:rPr>
              <a:t>The object of the declaration described above is in conformity with the relevant Union </a:t>
            </a:r>
            <a:r>
              <a:rPr lang="en-GB" altLang="ko-KR" sz="692" b="1" dirty="0">
                <a:latin typeface="Arial" charset="0"/>
              </a:rPr>
              <a:t>harmonisation legislation:</a:t>
            </a:r>
          </a:p>
          <a:p>
            <a:pPr marL="118712" indent="-118712" algn="just">
              <a:buFontTx/>
              <a:buChar char="-"/>
            </a:pPr>
            <a:r>
              <a:rPr lang="en-US" altLang="ko-KR" sz="692" dirty="0">
                <a:latin typeface="Arial" charset="0"/>
              </a:rPr>
              <a:t>References to the relevant harmonised standards used or references to the technical specifications in relation to which </a:t>
            </a:r>
            <a:r>
              <a:rPr lang="en-GB" altLang="ko-KR" sz="692" dirty="0">
                <a:latin typeface="Arial" charset="0"/>
              </a:rPr>
              <a:t>conformity is declared</a:t>
            </a:r>
          </a:p>
          <a:p>
            <a:pPr algn="just"/>
            <a:r>
              <a:rPr lang="en-GB" altLang="ko-KR" sz="692" b="1" dirty="0">
                <a:latin typeface="Arial" charset="0"/>
              </a:rPr>
              <a:t>  </a:t>
            </a:r>
            <a:endParaRPr lang="en-US" altLang="ko-KR" sz="692" b="1" dirty="0">
              <a:latin typeface="Arial" charset="0"/>
            </a:endParaRPr>
          </a:p>
        </p:txBody>
      </p:sp>
      <p:cxnSp>
        <p:nvCxnSpPr>
          <p:cNvPr id="6164" name="Straight Connector 119"/>
          <p:cNvCxnSpPr>
            <a:cxnSpLocks noChangeShapeType="1"/>
          </p:cNvCxnSpPr>
          <p:nvPr/>
        </p:nvCxnSpPr>
        <p:spPr bwMode="auto">
          <a:xfrm>
            <a:off x="3721697" y="836503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cxnSp>
        <p:nvCxnSpPr>
          <p:cNvPr id="6165" name="Straight Connector 126"/>
          <p:cNvCxnSpPr>
            <a:cxnSpLocks noChangeShapeType="1"/>
          </p:cNvCxnSpPr>
          <p:nvPr/>
        </p:nvCxnSpPr>
        <p:spPr bwMode="auto">
          <a:xfrm>
            <a:off x="3721697" y="437488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168" name="Rectangle 151"/>
          <p:cNvSpPr>
            <a:spLocks noChangeArrowheads="1"/>
          </p:cNvSpPr>
          <p:nvPr/>
        </p:nvSpPr>
        <p:spPr bwMode="auto">
          <a:xfrm>
            <a:off x="3721697" y="5886295"/>
            <a:ext cx="2273379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92" b="1" dirty="0">
                <a:latin typeface="Arial" charset="0"/>
              </a:rPr>
              <a:t>Signed for and on behalf of:       </a:t>
            </a:r>
            <a:r>
              <a:rPr lang="en-US" sz="692" dirty="0">
                <a:latin typeface="Arial" charset="0"/>
              </a:rPr>
              <a:t>LG Electronics Inc.</a:t>
            </a:r>
            <a:endParaRPr lang="en-GB" sz="692" dirty="0">
              <a:latin typeface="Arial" charset="0"/>
            </a:endParaRPr>
          </a:p>
        </p:txBody>
      </p:sp>
      <p:cxnSp>
        <p:nvCxnSpPr>
          <p:cNvPr id="6169" name="Straight Connector 152"/>
          <p:cNvCxnSpPr>
            <a:cxnSpLocks noChangeShapeType="1"/>
          </p:cNvCxnSpPr>
          <p:nvPr/>
        </p:nvCxnSpPr>
        <p:spPr bwMode="auto">
          <a:xfrm>
            <a:off x="3721697" y="6051177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170" name="Rectangle 153"/>
          <p:cNvSpPr>
            <a:spLocks noChangeArrowheads="1"/>
          </p:cNvSpPr>
          <p:nvPr/>
        </p:nvSpPr>
        <p:spPr bwMode="auto">
          <a:xfrm>
            <a:off x="3721696" y="6064368"/>
            <a:ext cx="1875707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54" dirty="0">
                <a:latin typeface="Arial" charset="0"/>
              </a:rPr>
              <a:t>Authorised Representative: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71" name="Text Box 34"/>
          <p:cNvSpPr txBox="1">
            <a:spLocks noChangeArrowheads="1"/>
          </p:cNvSpPr>
          <p:nvPr/>
        </p:nvSpPr>
        <p:spPr bwMode="auto">
          <a:xfrm>
            <a:off x="4045697" y="6445945"/>
            <a:ext cx="1015021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ko-KR" sz="692">
                <a:latin typeface="Arial" charset="0"/>
                <a:ea typeface="돋움" pitchFamily="50" charset="-127"/>
              </a:rPr>
              <a:t>29th </a:t>
            </a:r>
            <a:r>
              <a:rPr lang="tr-TR" altLang="ko-KR" sz="692" dirty="0" err="1">
                <a:latin typeface="Arial" charset="0"/>
                <a:ea typeface="돋움" pitchFamily="50" charset="-127"/>
              </a:rPr>
              <a:t>November</a:t>
            </a:r>
            <a:r>
              <a:rPr lang="tr-TR" altLang="ko-KR" sz="692" dirty="0">
                <a:latin typeface="Arial" charset="0"/>
                <a:ea typeface="돋움" pitchFamily="50" charset="-127"/>
              </a:rPr>
              <a:t> 2019</a:t>
            </a:r>
            <a:endParaRPr lang="en-US" altLang="ko-KR" sz="692" dirty="0">
              <a:latin typeface="Arial" charset="0"/>
              <a:ea typeface="돋움" pitchFamily="50" charset="-127"/>
            </a:endParaRPr>
          </a:p>
        </p:txBody>
      </p:sp>
      <p:sp>
        <p:nvSpPr>
          <p:cNvPr id="6172" name="Rectangle 155"/>
          <p:cNvSpPr>
            <a:spLocks noChangeArrowheads="1"/>
          </p:cNvSpPr>
          <p:nvPr/>
        </p:nvSpPr>
        <p:spPr bwMode="auto">
          <a:xfrm>
            <a:off x="3723895" y="6413918"/>
            <a:ext cx="597973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54">
                <a:latin typeface="Arial" charset="0"/>
              </a:rPr>
              <a:t>Date of issue:</a:t>
            </a:r>
            <a:endParaRPr lang="en-US" altLang="ko-KR" sz="554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73" name="Rectangle 160"/>
          <p:cNvSpPr>
            <a:spLocks noChangeArrowheads="1"/>
          </p:cNvSpPr>
          <p:nvPr/>
        </p:nvSpPr>
        <p:spPr bwMode="auto">
          <a:xfrm>
            <a:off x="6592845" y="29679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1</a:t>
            </a:r>
            <a:endParaRPr lang="en-GB" sz="554" dirty="0"/>
          </a:p>
        </p:txBody>
      </p:sp>
      <p:sp>
        <p:nvSpPr>
          <p:cNvPr id="6175" name="Rectangle 163"/>
          <p:cNvSpPr>
            <a:spLocks noChangeArrowheads="1"/>
          </p:cNvSpPr>
          <p:nvPr/>
        </p:nvSpPr>
        <p:spPr bwMode="auto">
          <a:xfrm>
            <a:off x="4080040" y="264911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2</a:t>
            </a:r>
            <a:endParaRPr lang="en-GB" sz="554"/>
          </a:p>
        </p:txBody>
      </p:sp>
      <p:sp>
        <p:nvSpPr>
          <p:cNvPr id="6176" name="Rectangle 164"/>
          <p:cNvSpPr>
            <a:spLocks noChangeArrowheads="1"/>
          </p:cNvSpPr>
          <p:nvPr/>
        </p:nvSpPr>
        <p:spPr bwMode="auto">
          <a:xfrm>
            <a:off x="5370518" y="649636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3</a:t>
            </a:r>
            <a:endParaRPr lang="en-GB" sz="554"/>
          </a:p>
        </p:txBody>
      </p:sp>
      <p:sp>
        <p:nvSpPr>
          <p:cNvPr id="6177" name="Rectangle 166"/>
          <p:cNvSpPr>
            <a:spLocks noChangeArrowheads="1"/>
          </p:cNvSpPr>
          <p:nvPr/>
        </p:nvSpPr>
        <p:spPr bwMode="auto">
          <a:xfrm>
            <a:off x="7869692" y="1434036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4</a:t>
            </a:r>
            <a:endParaRPr lang="en-GB" sz="554" dirty="0"/>
          </a:p>
        </p:txBody>
      </p:sp>
      <p:sp>
        <p:nvSpPr>
          <p:cNvPr id="6178" name="Rectangle 167"/>
          <p:cNvSpPr>
            <a:spLocks noChangeArrowheads="1"/>
          </p:cNvSpPr>
          <p:nvPr/>
        </p:nvSpPr>
        <p:spPr bwMode="auto">
          <a:xfrm>
            <a:off x="4775843" y="1662013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5</a:t>
            </a:r>
            <a:endParaRPr lang="en-GB" sz="554"/>
          </a:p>
        </p:txBody>
      </p:sp>
      <p:sp>
        <p:nvSpPr>
          <p:cNvPr id="6179" name="Rectangle 169"/>
          <p:cNvSpPr>
            <a:spLocks noChangeArrowheads="1"/>
          </p:cNvSpPr>
          <p:nvPr/>
        </p:nvSpPr>
        <p:spPr bwMode="auto">
          <a:xfrm>
            <a:off x="4185565" y="2982092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8</a:t>
            </a:r>
            <a:endParaRPr lang="en-GB" sz="554" dirty="0"/>
          </a:p>
        </p:txBody>
      </p:sp>
      <p:sp>
        <p:nvSpPr>
          <p:cNvPr id="6180" name="Rectangle 170"/>
          <p:cNvSpPr>
            <a:spLocks noChangeArrowheads="1"/>
          </p:cNvSpPr>
          <p:nvPr/>
        </p:nvSpPr>
        <p:spPr bwMode="auto">
          <a:xfrm>
            <a:off x="4960511" y="3199910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54" b="1" dirty="0">
                <a:latin typeface="Arial" charset="0"/>
              </a:rPr>
              <a:t>9</a:t>
            </a:r>
            <a:endParaRPr lang="en-GB" sz="554" dirty="0"/>
          </a:p>
        </p:txBody>
      </p:sp>
      <p:sp>
        <p:nvSpPr>
          <p:cNvPr id="6181" name="Rectangle 173"/>
          <p:cNvSpPr>
            <a:spLocks noChangeArrowheads="1"/>
          </p:cNvSpPr>
          <p:nvPr/>
        </p:nvSpPr>
        <p:spPr bwMode="auto">
          <a:xfrm>
            <a:off x="4891261" y="5859914"/>
            <a:ext cx="264816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11</a:t>
            </a:r>
            <a:endParaRPr lang="en-GB" sz="554" dirty="0"/>
          </a:p>
        </p:txBody>
      </p:sp>
      <p:sp>
        <p:nvSpPr>
          <p:cNvPr id="6182" name="Rectangle 176"/>
          <p:cNvSpPr>
            <a:spLocks noChangeArrowheads="1"/>
          </p:cNvSpPr>
          <p:nvPr/>
        </p:nvSpPr>
        <p:spPr bwMode="auto">
          <a:xfrm>
            <a:off x="8242766" y="6708507"/>
            <a:ext cx="28405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>
                <a:latin typeface="Arial" charset="0"/>
              </a:rPr>
              <a:t>1/2</a:t>
            </a:r>
            <a:endParaRPr lang="en-GB" sz="554"/>
          </a:p>
        </p:txBody>
      </p:sp>
      <p:sp>
        <p:nvSpPr>
          <p:cNvPr id="6197" name="Rectangle 7"/>
          <p:cNvSpPr>
            <a:spLocks noChangeArrowheads="1"/>
          </p:cNvSpPr>
          <p:nvPr/>
        </p:nvSpPr>
        <p:spPr bwMode="auto">
          <a:xfrm>
            <a:off x="3801940" y="885967"/>
            <a:ext cx="4588122" cy="54343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0" name="Rectangle 7"/>
          <p:cNvSpPr>
            <a:spLocks noChangeArrowheads="1"/>
          </p:cNvSpPr>
          <p:nvPr/>
        </p:nvSpPr>
        <p:spPr bwMode="auto">
          <a:xfrm>
            <a:off x="4749462" y="2183041"/>
            <a:ext cx="3640599" cy="24952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1" name="Text Box 4"/>
          <p:cNvSpPr txBox="1">
            <a:spLocks noChangeArrowheads="1"/>
          </p:cNvSpPr>
          <p:nvPr/>
        </p:nvSpPr>
        <p:spPr bwMode="auto">
          <a:xfrm>
            <a:off x="3721697" y="1918130"/>
            <a:ext cx="1027766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/>
            <a:r>
              <a:rPr lang="en-US" altLang="ko-KR" sz="692" b="1" dirty="0">
                <a:latin typeface="Arial" charset="0"/>
              </a:rPr>
              <a:t>Product  information</a:t>
            </a:r>
          </a:p>
        </p:txBody>
      </p:sp>
      <p:sp>
        <p:nvSpPr>
          <p:cNvPr id="6212" name="Rectangle 7"/>
          <p:cNvSpPr>
            <a:spLocks noChangeArrowheads="1"/>
          </p:cNvSpPr>
          <p:nvPr/>
        </p:nvSpPr>
        <p:spPr bwMode="auto">
          <a:xfrm>
            <a:off x="4749462" y="1884054"/>
            <a:ext cx="3641698" cy="24952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3" name="Rectangle 102"/>
          <p:cNvSpPr>
            <a:spLocks noChangeArrowheads="1"/>
          </p:cNvSpPr>
          <p:nvPr/>
        </p:nvSpPr>
        <p:spPr bwMode="auto">
          <a:xfrm>
            <a:off x="4699997" y="1857673"/>
            <a:ext cx="67052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en-US" sz="554" dirty="0">
                <a:latin typeface="Arial" charset="0"/>
              </a:rPr>
              <a:t>Product Name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4" name="Rectangle 104"/>
          <p:cNvSpPr>
            <a:spLocks noChangeArrowheads="1"/>
          </p:cNvSpPr>
          <p:nvPr/>
        </p:nvSpPr>
        <p:spPr bwMode="auto">
          <a:xfrm>
            <a:off x="4705494" y="2159957"/>
            <a:ext cx="592476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en-US" sz="554" dirty="0">
                <a:latin typeface="Arial" charset="0"/>
              </a:rPr>
              <a:t>Model Na</a:t>
            </a:r>
            <a:r>
              <a:rPr lang="tr-TR" sz="554" dirty="0">
                <a:latin typeface="Arial" charset="0"/>
              </a:rPr>
              <a:t>m</a:t>
            </a:r>
            <a:r>
              <a:rPr lang="en-US" sz="554" dirty="0">
                <a:latin typeface="Arial" charset="0"/>
              </a:rPr>
              <a:t>e</a:t>
            </a:r>
            <a:endParaRPr lang="en-US" altLang="ko-KR" sz="554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5" name="Rectangle 106"/>
          <p:cNvSpPr>
            <a:spLocks noChangeArrowheads="1"/>
          </p:cNvSpPr>
          <p:nvPr/>
        </p:nvSpPr>
        <p:spPr bwMode="auto">
          <a:xfrm>
            <a:off x="4749463" y="1963198"/>
            <a:ext cx="2194032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692" dirty="0">
                <a:latin typeface="Arial" charset="0"/>
              </a:rPr>
              <a:t>Split Room Air Conditioner</a:t>
            </a:r>
          </a:p>
        </p:txBody>
      </p:sp>
      <p:sp>
        <p:nvSpPr>
          <p:cNvPr id="6217" name="Text Box 4"/>
          <p:cNvSpPr txBox="1">
            <a:spLocks noChangeArrowheads="1"/>
          </p:cNvSpPr>
          <p:nvPr/>
        </p:nvSpPr>
        <p:spPr bwMode="auto">
          <a:xfrm>
            <a:off x="3692017" y="2486424"/>
            <a:ext cx="1138786" cy="1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/>
            <a:r>
              <a:rPr lang="en-US" altLang="ko-KR" sz="692" b="1" dirty="0">
                <a:latin typeface="Arial" charset="0"/>
              </a:rPr>
              <a:t>Additional information</a:t>
            </a:r>
          </a:p>
        </p:txBody>
      </p:sp>
      <p:sp>
        <p:nvSpPr>
          <p:cNvPr id="6218" name="Rectangle 7"/>
          <p:cNvSpPr>
            <a:spLocks noChangeArrowheads="1"/>
          </p:cNvSpPr>
          <p:nvPr/>
        </p:nvSpPr>
        <p:spPr bwMode="auto">
          <a:xfrm>
            <a:off x="4745065" y="2492157"/>
            <a:ext cx="3640599" cy="31966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en-US" altLang="ko-KR" sz="692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219" name="Rectangle 110"/>
          <p:cNvSpPr>
            <a:spLocks noChangeArrowheads="1"/>
          </p:cNvSpPr>
          <p:nvPr/>
        </p:nvSpPr>
        <p:spPr bwMode="auto">
          <a:xfrm>
            <a:off x="4749462" y="2492157"/>
            <a:ext cx="3640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ko-KR" sz="600" dirty="0" err="1">
                <a:latin typeface="Arial" charset="0"/>
              </a:rPr>
              <a:t>The</a:t>
            </a:r>
            <a:r>
              <a:rPr lang="tr-TR" altLang="ko-KR" sz="600" dirty="0">
                <a:latin typeface="Arial" charset="0"/>
              </a:rPr>
              <a:t> </a:t>
            </a:r>
            <a:r>
              <a:rPr lang="tr-TR" altLang="ko-KR" sz="600" dirty="0" err="1">
                <a:latin typeface="Arial" charset="0"/>
              </a:rPr>
              <a:t>Wi</a:t>
            </a:r>
            <a:r>
              <a:rPr lang="tr-TR" altLang="ko-KR" sz="600" dirty="0">
                <a:latin typeface="Arial" charset="0"/>
              </a:rPr>
              <a:t>-Fi modüle LCW-003 </a:t>
            </a:r>
            <a:r>
              <a:rPr lang="tr-TR" altLang="ko-KR" sz="600" dirty="0" err="1">
                <a:latin typeface="Arial" charset="0"/>
              </a:rPr>
              <a:t>installed</a:t>
            </a:r>
            <a:r>
              <a:rPr lang="tr-TR" altLang="ko-KR" sz="600" dirty="0">
                <a:latin typeface="Arial" charset="0"/>
              </a:rPr>
              <a:t>. (Wireless </a:t>
            </a:r>
            <a:r>
              <a:rPr lang="tr-TR" altLang="ko-KR" sz="600" dirty="0" err="1">
                <a:latin typeface="Arial" charset="0"/>
              </a:rPr>
              <a:t>function</a:t>
            </a:r>
            <a:r>
              <a:rPr lang="tr-TR" altLang="ko-KR" sz="600" dirty="0">
                <a:latin typeface="Arial" charset="0"/>
              </a:rPr>
              <a:t> S/W </a:t>
            </a:r>
            <a:r>
              <a:rPr lang="tr-TR" altLang="ko-KR" sz="600" dirty="0" err="1">
                <a:latin typeface="Arial" charset="0"/>
              </a:rPr>
              <a:t>version</a:t>
            </a:r>
            <a:r>
              <a:rPr lang="tr-TR" altLang="ko-KR" sz="600" dirty="0">
                <a:latin typeface="Arial" charset="0"/>
              </a:rPr>
              <a:t>: V 1.0)</a:t>
            </a:r>
            <a:endParaRPr lang="en-US" altLang="ko-KR" sz="600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6220" name="Straight Connector 122"/>
          <p:cNvCxnSpPr>
            <a:cxnSpLocks noChangeShapeType="1"/>
          </p:cNvCxnSpPr>
          <p:nvPr/>
        </p:nvCxnSpPr>
        <p:spPr bwMode="auto">
          <a:xfrm>
            <a:off x="3721697" y="1838987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6221" name="Rectangle 168"/>
          <p:cNvSpPr>
            <a:spLocks noChangeArrowheads="1"/>
          </p:cNvSpPr>
          <p:nvPr/>
        </p:nvSpPr>
        <p:spPr bwMode="auto">
          <a:xfrm>
            <a:off x="4599969" y="1897245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sz="554" b="1">
                <a:latin typeface="Arial" charset="0"/>
              </a:rPr>
              <a:t>6</a:t>
            </a:r>
            <a:endParaRPr lang="en-GB" sz="554"/>
          </a:p>
        </p:txBody>
      </p:sp>
      <p:sp>
        <p:nvSpPr>
          <p:cNvPr id="6223" name="Rectangle 169"/>
          <p:cNvSpPr>
            <a:spLocks noChangeArrowheads="1"/>
          </p:cNvSpPr>
          <p:nvPr/>
        </p:nvSpPr>
        <p:spPr bwMode="auto">
          <a:xfrm>
            <a:off x="4482793" y="2428245"/>
            <a:ext cx="18473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endParaRPr lang="en-GB" sz="554" dirty="0"/>
          </a:p>
        </p:txBody>
      </p:sp>
      <p:cxnSp>
        <p:nvCxnSpPr>
          <p:cNvPr id="6226" name="Straight Connector 127"/>
          <p:cNvCxnSpPr>
            <a:cxnSpLocks noChangeShapeType="1"/>
          </p:cNvCxnSpPr>
          <p:nvPr/>
        </p:nvCxnSpPr>
        <p:spPr bwMode="auto">
          <a:xfrm>
            <a:off x="3721697" y="3400970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75" name="Rectangle 171"/>
          <p:cNvSpPr>
            <a:spLocks noChangeArrowheads="1"/>
          </p:cNvSpPr>
          <p:nvPr/>
        </p:nvSpPr>
        <p:spPr bwMode="auto">
          <a:xfrm>
            <a:off x="4419097" y="5305041"/>
            <a:ext cx="264816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554" b="1" dirty="0">
                <a:latin typeface="Arial" charset="0"/>
              </a:rPr>
              <a:t>10</a:t>
            </a:r>
            <a:endParaRPr lang="en-GB" sz="554" dirty="0"/>
          </a:p>
        </p:txBody>
      </p:sp>
      <p:sp>
        <p:nvSpPr>
          <p:cNvPr id="76" name="Rectangle 132"/>
          <p:cNvSpPr>
            <a:spLocks noChangeArrowheads="1"/>
          </p:cNvSpPr>
          <p:nvPr/>
        </p:nvSpPr>
        <p:spPr bwMode="auto">
          <a:xfrm>
            <a:off x="3740382" y="5351533"/>
            <a:ext cx="4668365" cy="5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15"/>
              </a:spcBef>
            </a:pPr>
            <a:r>
              <a:rPr lang="en-US" sz="692" b="1" dirty="0">
                <a:latin typeface="Arial" charset="0"/>
              </a:rPr>
              <a:t>The notified body                                                                      performed </a:t>
            </a:r>
          </a:p>
          <a:p>
            <a:pPr>
              <a:spcBef>
                <a:spcPts val="415"/>
              </a:spcBef>
            </a:pPr>
            <a:endParaRPr lang="en-US" sz="692" b="1" dirty="0">
              <a:latin typeface="Arial" charset="0"/>
            </a:endParaRPr>
          </a:p>
          <a:p>
            <a:pPr>
              <a:spcBef>
                <a:spcPts val="415"/>
              </a:spcBef>
            </a:pPr>
            <a:r>
              <a:rPr lang="en-US" sz="692" b="1" dirty="0">
                <a:latin typeface="Arial" charset="0"/>
              </a:rPr>
              <a:t>and issued the certificate</a:t>
            </a:r>
            <a:endParaRPr lang="en-GB" sz="692" b="1" dirty="0">
              <a:latin typeface="Arial" charset="0"/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6698801" y="5363070"/>
            <a:ext cx="1696089" cy="49904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altLang="ko-KR" sz="550" dirty="0">
                <a:latin typeface="Arial" charset="0"/>
              </a:rPr>
              <a:t>a </a:t>
            </a:r>
            <a:r>
              <a:rPr lang="tr-TR" altLang="ko-KR" sz="550" dirty="0" err="1">
                <a:latin typeface="Arial" charset="0"/>
              </a:rPr>
              <a:t>conformity</a:t>
            </a:r>
            <a:r>
              <a:rPr lang="tr-TR" altLang="ko-KR" sz="550" dirty="0">
                <a:latin typeface="Arial" charset="0"/>
              </a:rPr>
              <a:t> </a:t>
            </a:r>
            <a:r>
              <a:rPr lang="tr-TR" altLang="ko-KR" sz="550" dirty="0" err="1">
                <a:latin typeface="Arial" charset="0"/>
              </a:rPr>
              <a:t>assessment</a:t>
            </a:r>
            <a:r>
              <a:rPr lang="tr-TR" altLang="ko-KR" sz="550" dirty="0">
                <a:latin typeface="Arial" charset="0"/>
              </a:rPr>
              <a:t> of </a:t>
            </a:r>
            <a:r>
              <a:rPr lang="tr-TR" altLang="ko-KR" sz="550" dirty="0" err="1">
                <a:latin typeface="Arial" charset="0"/>
              </a:rPr>
              <a:t>the</a:t>
            </a:r>
            <a:r>
              <a:rPr lang="tr-TR" altLang="ko-KR" sz="550" dirty="0">
                <a:latin typeface="Arial" charset="0"/>
              </a:rPr>
              <a:t> </a:t>
            </a:r>
            <a:r>
              <a:rPr lang="tr-TR" altLang="ko-KR" sz="550" dirty="0" err="1">
                <a:latin typeface="Arial" charset="0"/>
              </a:rPr>
              <a:t>construction</a:t>
            </a:r>
            <a:r>
              <a:rPr lang="tr-TR" altLang="ko-KR" sz="550" dirty="0">
                <a:latin typeface="Arial" charset="0"/>
              </a:rPr>
              <a:t> file</a:t>
            </a:r>
            <a:endParaRPr lang="en-US" altLang="ko-KR" sz="550" dirty="0">
              <a:latin typeface="Arial" charset="0"/>
            </a:endParaRPr>
          </a:p>
        </p:txBody>
      </p:sp>
      <p:sp>
        <p:nvSpPr>
          <p:cNvPr id="78" name="Rectangle 133"/>
          <p:cNvSpPr>
            <a:spLocks noChangeArrowheads="1"/>
          </p:cNvSpPr>
          <p:nvPr/>
        </p:nvSpPr>
        <p:spPr bwMode="auto">
          <a:xfrm>
            <a:off x="6693973" y="4566138"/>
            <a:ext cx="1776331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554" dirty="0">
                <a:latin typeface="Arial" charset="0"/>
              </a:rPr>
              <a:t>N/A</a:t>
            </a:r>
            <a:endParaRPr lang="en-US" sz="554" dirty="0">
              <a:latin typeface="Arial" charset="0"/>
            </a:endParaRPr>
          </a:p>
        </p:txBody>
      </p:sp>
      <p:sp>
        <p:nvSpPr>
          <p:cNvPr id="82" name="Rectangle 7"/>
          <p:cNvSpPr>
            <a:spLocks noChangeArrowheads="1"/>
          </p:cNvSpPr>
          <p:nvPr/>
        </p:nvSpPr>
        <p:spPr bwMode="auto">
          <a:xfrm>
            <a:off x="4896757" y="5652834"/>
            <a:ext cx="1696088" cy="2000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altLang="ko-KR" sz="550" dirty="0">
                <a:latin typeface="Arial" charset="0"/>
              </a:rPr>
              <a:t>RT</a:t>
            </a:r>
            <a:r>
              <a:rPr lang="tr-TR" altLang="ko-KR" sz="692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tr-TR" altLang="ko-KR" sz="550" dirty="0">
                <a:latin typeface="Arial" charset="0"/>
              </a:rPr>
              <a:t>60144324</a:t>
            </a:r>
            <a:r>
              <a:rPr lang="tr-TR" altLang="ko-KR" sz="692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tr-TR" altLang="ko-KR" sz="550" dirty="0">
                <a:latin typeface="Arial" charset="0"/>
              </a:rPr>
              <a:t>0001</a:t>
            </a:r>
            <a:endParaRPr lang="en-US" altLang="ko-KR" sz="550" dirty="0">
              <a:latin typeface="Arial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93576"/>
              </p:ext>
            </p:extLst>
          </p:nvPr>
        </p:nvGraphicFramePr>
        <p:xfrm>
          <a:off x="3801939" y="3718329"/>
          <a:ext cx="4587020" cy="1345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64"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Radio Equipment Directive</a:t>
                      </a:r>
                      <a:r>
                        <a:rPr lang="en-US" sz="700" b="0" baseline="0" dirty="0">
                          <a:latin typeface="Arial" pitchFamily="34" charset="0"/>
                          <a:cs typeface="Arial" pitchFamily="34" charset="0"/>
                        </a:rPr>
                        <a:t> 2014/53/EU</a:t>
                      </a:r>
                      <a:endParaRPr lang="en-US" sz="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Ecodesign Directive 2009/125/EC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latin typeface="Arial" pitchFamily="34" charset="0"/>
                          <a:cs typeface="Arial" pitchFamily="34" charset="0"/>
                        </a:rPr>
                        <a:t>Regulation </a:t>
                      </a:r>
                      <a:r>
                        <a:rPr lang="tr-TR" sz="700" b="0" dirty="0">
                          <a:latin typeface="Arial" pitchFamily="34" charset="0"/>
                          <a:cs typeface="Arial" pitchFamily="34" charset="0"/>
                        </a:rPr>
                        <a:t>206/2012/EU</a:t>
                      </a:r>
                      <a:endParaRPr lang="en-US" sz="700" b="0" i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068">
                <a:tc rowSpan="3">
                  <a:txBody>
                    <a:bodyPr/>
                    <a:lstStyle/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62311:2008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62233:2008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60335­</a:t>
                      </a:r>
                      <a:r>
                        <a:rPr lang="tr-TR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2­</a:t>
                      </a:r>
                      <a:r>
                        <a:rPr lang="tr-TR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40:2003+A11:2004+A12:2005+A1:2006+A2:2009+A13:2012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60335-1:2012+A1:2014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301 489-1 V2.1.1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301 489-17 V3.1.1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55014-1:2017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55014-2:2015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61000-3-2:2014</a:t>
                      </a:r>
                    </a:p>
                    <a:p>
                      <a:r>
                        <a:rPr lang="en-US" sz="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61000-3-3:2013</a:t>
                      </a:r>
                    </a:p>
                    <a:p>
                      <a:endParaRPr lang="en-US" sz="600" i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12102:2013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600" i="1" kern="1200" dirty="0">
                          <a:solidFill>
                            <a:schemeClr val="tx1"/>
                          </a:solidFill>
                          <a:latin typeface="Arial" charset="0"/>
                          <a:ea typeface="굴림" charset="-127"/>
                          <a:cs typeface="+mn-cs"/>
                        </a:rPr>
                        <a:t>EN 14825:2016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 err="1">
                          <a:latin typeface="Arial" pitchFamily="34" charset="0"/>
                          <a:cs typeface="Arial" pitchFamily="34" charset="0"/>
                        </a:rPr>
                        <a:t>RoHS</a:t>
                      </a:r>
                      <a:r>
                        <a:rPr lang="en-US" sz="700" dirty="0">
                          <a:latin typeface="Arial" pitchFamily="34" charset="0"/>
                          <a:cs typeface="Arial" pitchFamily="34" charset="0"/>
                        </a:rPr>
                        <a:t> Directive 2011/65/EU</a:t>
                      </a: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8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50581:2012</a:t>
                      </a:r>
                    </a:p>
                    <a:p>
                      <a:endParaRPr lang="en-US" sz="6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15" marR="63315" marT="31657" marB="31657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tangle 172"/>
          <p:cNvSpPr>
            <a:spLocks noChangeArrowheads="1"/>
          </p:cNvSpPr>
          <p:nvPr/>
        </p:nvSpPr>
        <p:spPr bwMode="auto">
          <a:xfrm>
            <a:off x="4631846" y="2432563"/>
            <a:ext cx="224742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554" b="1" dirty="0">
                <a:latin typeface="Arial" charset="0"/>
              </a:rPr>
              <a:t>7</a:t>
            </a:r>
            <a:endParaRPr lang="en-GB" sz="554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73" y="6338554"/>
            <a:ext cx="1396856" cy="34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3801939" y="885967"/>
            <a:ext cx="3840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latinLnBrk="1"/>
            <a:r>
              <a:rPr lang="en-US" altLang="ko-KR" sz="700" dirty="0">
                <a:latin typeface="Arial" charset="0"/>
                <a:ea typeface="돋움" pitchFamily="50" charset="-127"/>
              </a:rPr>
              <a:t>LG Electronics Inc. </a:t>
            </a:r>
          </a:p>
          <a:p>
            <a:pPr lvl="0" algn="just" latinLnBrk="1"/>
            <a:r>
              <a:rPr lang="en-US" altLang="ko-KR" sz="700" dirty="0">
                <a:latin typeface="Arial" charset="0"/>
                <a:ea typeface="돋움" pitchFamily="50" charset="-127"/>
              </a:rPr>
              <a:t>LG Twin Towers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128 </a:t>
            </a:r>
            <a:r>
              <a:rPr lang="en-US" altLang="ko-KR" sz="700" dirty="0" err="1">
                <a:latin typeface="Arial" charset="0"/>
                <a:ea typeface="돋움" pitchFamily="50" charset="-127"/>
              </a:rPr>
              <a:t>Yeoui-daero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, </a:t>
            </a:r>
            <a:r>
              <a:rPr lang="en-US" altLang="ko-KR" sz="700" dirty="0" err="1">
                <a:latin typeface="Arial" charset="0"/>
                <a:ea typeface="돋움" pitchFamily="50" charset="-127"/>
              </a:rPr>
              <a:t>Yeongdeungpo-gu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Seoul 150–721</a:t>
            </a:r>
            <a:r>
              <a:rPr lang="tr-TR" altLang="ko-KR" sz="700" dirty="0">
                <a:latin typeface="Arial" charset="0"/>
                <a:ea typeface="돋움" pitchFamily="50" charset="-127"/>
              </a:rPr>
              <a:t> </a:t>
            </a:r>
            <a:r>
              <a:rPr lang="en-US" altLang="ko-KR" sz="700" dirty="0">
                <a:latin typeface="Arial" charset="0"/>
                <a:ea typeface="돋움" pitchFamily="50" charset="-127"/>
              </a:rPr>
              <a:t>Korea</a:t>
            </a:r>
          </a:p>
        </p:txBody>
      </p:sp>
      <p:sp>
        <p:nvSpPr>
          <p:cNvPr id="66" name="Rectangle 107"/>
          <p:cNvSpPr>
            <a:spLocks noChangeArrowheads="1"/>
          </p:cNvSpPr>
          <p:nvPr/>
        </p:nvSpPr>
        <p:spPr bwMode="auto">
          <a:xfrm>
            <a:off x="4716112" y="2256578"/>
            <a:ext cx="35096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/>
            <a:r>
              <a:rPr lang="tr-TR" sz="600" i="1" dirty="0">
                <a:latin typeface="Arial" charset="0"/>
                <a:ea typeface="굴림" charset="-127"/>
              </a:rPr>
              <a:t>S3NM09JA3FA, S3NM12JA3FA / S09ET NSJ, S12ET NSJ</a:t>
            </a:r>
            <a:endParaRPr lang="en-US" sz="600" i="1" dirty="0">
              <a:latin typeface="Arial" charset="0"/>
              <a:ea typeface="굴림" charset="-127"/>
            </a:endParaRPr>
          </a:p>
        </p:txBody>
      </p:sp>
      <p:sp>
        <p:nvSpPr>
          <p:cNvPr id="67" name="Rectangle 7">
            <a:extLst>
              <a:ext uri="{FF2B5EF4-FFF2-40B4-BE49-F238E27FC236}">
                <a16:creationId xmlns:a16="http://schemas.microsoft.com/office/drawing/2014/main" id="{19F70668-98E9-46C2-BBCB-14ADF2F0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969" y="5356580"/>
            <a:ext cx="1613207" cy="19595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sz="550" dirty="0">
              <a:latin typeface="Arial" charset="0"/>
            </a:endParaRPr>
          </a:p>
          <a:p>
            <a:r>
              <a:rPr lang="tr-TR" sz="550" dirty="0" err="1">
                <a:latin typeface="Arial" charset="0"/>
              </a:rPr>
              <a:t>Name:TUV</a:t>
            </a:r>
            <a:r>
              <a:rPr lang="tr-TR" sz="550" dirty="0">
                <a:latin typeface="Arial" charset="0"/>
              </a:rPr>
              <a:t> </a:t>
            </a:r>
            <a:r>
              <a:rPr lang="tr-TR" sz="550" dirty="0" err="1">
                <a:latin typeface="Arial" charset="0"/>
              </a:rPr>
              <a:t>Rheinland</a:t>
            </a:r>
            <a:endParaRPr lang="tr-TR" sz="550" dirty="0">
              <a:latin typeface="Arial" charset="0"/>
            </a:endParaRPr>
          </a:p>
          <a:p>
            <a:r>
              <a:rPr lang="tr-TR" sz="550" dirty="0" err="1">
                <a:latin typeface="Arial" charset="0"/>
              </a:rPr>
              <a:t>Number</a:t>
            </a:r>
            <a:r>
              <a:rPr lang="tr-TR" sz="550" dirty="0">
                <a:latin typeface="Arial" charset="0"/>
              </a:rPr>
              <a:t>: 0197</a:t>
            </a:r>
            <a:endParaRPr lang="en-US" sz="550" dirty="0">
              <a:latin typeface="Arial" charset="0"/>
            </a:endParaRPr>
          </a:p>
          <a:p>
            <a:endParaRPr lang="en-US" altLang="ko-KR" sz="692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7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6" descr="logo_b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538" y="53862"/>
            <a:ext cx="966209" cy="2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0597" y="29680"/>
            <a:ext cx="4219885" cy="23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189" tIns="33095" rIns="66189" bIns="33095">
            <a:spAutoFit/>
          </a:bodyPr>
          <a:lstStyle/>
          <a:p>
            <a:pPr defTabSz="661709" latinLnBrk="1">
              <a:defRPr/>
            </a:pPr>
            <a:r>
              <a:rPr lang="en-US" altLang="ko-KR" sz="1108" b="1" dirty="0">
                <a:latin typeface="Arial" charset="0"/>
              </a:rPr>
              <a:t>Annex</a:t>
            </a:r>
            <a:r>
              <a:rPr lang="en-US" altLang="ko-KR" sz="110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ko-KR" sz="415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(EN/BG/ES/CS/DA/DE/ET/EL/FR/GA/IT/LV/LT/HU/MT/NL/PL/PT/RO/SK/SL/FI/SV/TR/NO/HR/IS)</a:t>
            </a:r>
            <a:endParaRPr lang="en-US" altLang="ko-KR" sz="485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7172" name="Straight Connector 5"/>
          <p:cNvCxnSpPr>
            <a:cxnSpLocks noChangeShapeType="1"/>
          </p:cNvCxnSpPr>
          <p:nvPr/>
        </p:nvCxnSpPr>
        <p:spPr bwMode="auto">
          <a:xfrm>
            <a:off x="3721697" y="287994"/>
            <a:ext cx="4748607" cy="0"/>
          </a:xfrm>
          <a:prstGeom prst="line">
            <a:avLst/>
          </a:prstGeom>
          <a:noFill/>
          <a:ln w="19050" algn="ctr">
            <a:solidFill>
              <a:srgbClr val="990033"/>
            </a:solidFill>
            <a:round/>
            <a:headEnd/>
            <a:tailEnd/>
          </a:ln>
        </p:spPr>
      </p:cxnSp>
      <p:sp>
        <p:nvSpPr>
          <p:cNvPr id="7173" name="Rectangle 47"/>
          <p:cNvSpPr>
            <a:spLocks noChangeArrowheads="1"/>
          </p:cNvSpPr>
          <p:nvPr/>
        </p:nvSpPr>
        <p:spPr bwMode="auto">
          <a:xfrm>
            <a:off x="8242767" y="6708507"/>
            <a:ext cx="303288" cy="1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554" b="1">
                <a:latin typeface="Arial" charset="0"/>
              </a:rPr>
              <a:t>2 /2</a:t>
            </a:r>
            <a:endParaRPr lang="en-GB" sz="554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3752475" y="337700"/>
          <a:ext cx="4717829" cy="6485298"/>
        </p:xfrm>
        <a:graphic>
          <a:graphicData uri="http://schemas.openxmlformats.org/drawingml/2006/table">
            <a:tbl>
              <a:tblPr/>
              <a:tblGrid>
                <a:gridCol w="12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8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(EN)EU Declaration of Conformity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ДЕКЛАРАЦИЯ ЗА СЪОТВЕТСТВИЕ С ИЗИСКВАНИЯТА НА ЕС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Declaración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Conformidad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 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Overensstemmelseserklæring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Konformitätserklärung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Vastavusdeklaratsioon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ΔΗΛΩΣΗ ΣΥΜΜΟΡΦΩΣΗΣ ΕΕ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Déclaration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Comhréireachta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AE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Dichiarazione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Atbilstības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Atitikties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EU-Megfelelőségi 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Tal-UE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Conformiteitsverklaring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Zgodności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Declaração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Conformidade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Declarația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Conformitate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UE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EÚ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EU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Vaatimustenmukaisuusvakuutus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Försäkran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Överensstämmelse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Samsvarserklæring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lang="en-US" sz="400" b="1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(HR)</a:t>
                      </a:r>
                      <a:r>
                        <a:rPr lang="en-US" sz="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EZ </a:t>
                      </a:r>
                      <a:r>
                        <a:rPr lang="en-US" sz="400" b="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izjava</a:t>
                      </a:r>
                      <a:r>
                        <a:rPr lang="en-US" sz="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 </a:t>
                      </a:r>
                      <a:r>
                        <a:rPr lang="en-US" sz="400" b="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ESB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 Number / (BG)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№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</a:t>
                      </a:r>
                      <a:r>
                        <a:rPr kumimoji="0" lang="en-US" sz="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Č.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 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Αριθ.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</a:t>
                      </a:r>
                      <a:r>
                        <a:rPr kumimoji="0" lang="en-US" sz="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Uimhir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Szám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N.</a:t>
                      </a:r>
                      <a:r>
                        <a:rPr kumimoji="0" lang="en-US" sz="4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Číslo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N:o 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Sayısı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Nr.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Broj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Númer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(EN)Name and address of the Manufacturer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Наименование и адрес на производителя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Nombre y dirección del fabricante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Obchodní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jméno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adresa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Fabrikantens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Name und Anschrift des Herstellers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Valmistaja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aadress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Όνομα και διεύθυνση κατασκευαστή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 et adresse du fabricant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agus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seoladh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Mónaróra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Nome e indirizzo del fabbricante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Ražotāja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nosaukums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Gamintojo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Gyártó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és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címe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indirizz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tal-manifattur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Naam en adres van de fabrikant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Nazwa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producenta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Nome e endereço do fabricante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Numele și adresa Producătorului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Obchodné meno a adresa výrobcu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naslov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proizvajalca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Valmistajan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osoite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Tillverkarens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och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İmalatçının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på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adresse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produsenten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 i adresa proizvođača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heimilisfang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framleiðanda</a:t>
                      </a:r>
                      <a:endParaRPr kumimoji="0" lang="ru-RU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9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4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(EN)This declaration of conformity is issued under the sole responsibility of the manufacturer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За настоящата декларация за съответствие отговорност носи единствено производителят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presente declaración de conformidad se expide bajo la exclusiva responsabilidad del fabricante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Toto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vydal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vlastní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odpovědnost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Denne overensstemmelseserklæring udstedes på fabrikantens ansvar /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Diese Konformitätserklärung wird unter der alleinigen Verantwortung des Herstellers abgegeben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Käesolev vastavusdeklaratsioon on välja antud valmistaja ainuvastutusel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Η παρούσα δήλωση συμμόρφωσης εκδίδεται με αποκλειστική ευθύνη του κατασκευαστή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présente déclaration de conformité est établie sous la seule responsabilité du fabricant/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Eisítear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comhréireachta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faoi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fhreagracht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aonair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mhonaróra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 presente dichiarazione di conformità è rilasciata sotto la responsabilità esclusiva del fabbricante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Šī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atbilstības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izdota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vienīgi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šāda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ražotāja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atbildību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atitikties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išduota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gamintojo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atsakomybe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 megfelelőségi nyilatkozat a gyártó kizárólagos felelősségére kerül kibocsátásra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Din id-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tinħareg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taħt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ir-responsabbiltà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unika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tal-manifattur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Deze conformiteitsverklaring wordt verstrekt onder volledige verantwoordelijkheid van de fabrikant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Niniejsza deklaracja zgodności wydana zostaje na wyłączną odpowiedzialność producenta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presente declaração de conformidade é emitida sob a exclusiva responsabilidade do fabricante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Prezenta declarație de conformitate este emisă pe răspunderea exclusivă a producătorului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Toto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vydáva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výhradnú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zodpovednosť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výrobcu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lastno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odgovornost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proizvajalca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Tämä vaatimustenmukaisuusvakuutus on annettu valmistajan yksinomaisella vastuulla 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Denna försäkran om överensstämmelse utfärdas på tillverkarens eget ansvar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imalatçının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sorumluluğu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altında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verilir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Denne samsvarserklæringen er utstedt på produsentens eneansvar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 izdavanje ove izjave o sukladnosti isključivo je odgovoran proizvođač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Þessi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gefin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eingöngu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á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ábyrgð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framleiðanda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5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(EN)Object of the declaration /(BG)</a:t>
                      </a:r>
                      <a:r>
                        <a:rPr kumimoji="0" lang="az-Cyrl-AZ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Обект на декларацията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la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declaración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Předmět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Gegenstand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der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Erklärung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Deklareeritav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Σκοπός της δήλωσης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Objet de la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déclaration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Cuspóir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dearbhaithe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Oggetto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della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dichiarazione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Deklarācijas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priekšmets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Deklaracijos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objektas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tárgya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Voorwerp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van de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verklaring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Przedmiot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deklaracji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Objecto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declaração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Obiectul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declarației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Vakuutuksen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kohde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Föremål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försäkran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Beyanın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nesne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gjenstand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Hlutur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yfirlýsingar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(EN)Product  information; Product Name;  Model Name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Информация за продукта, името на продукта, името на модела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Información del producto; nombre del producto; nombre del modelo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Název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Název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information;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Toote kirjeldus; Toote nimetus; Mudeli nimi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Πληροφορίες για το προϊόν, όνομα προϊόντος, όνομα μοντέλου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Information sur le produit; Nom du produit; Nom du modèle 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Faisnéis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Táirge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Táirge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Ainm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Múnla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nformazioni sul prodotto; denominazione del prodotto; Nome del modello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Informācija par izstrādājumu; Izstrādājuma nosaukums; modeļa nosaukums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Informacija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apie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modelio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pavadinimas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Termékinformáció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termék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típusnév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tal-prodott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tal-prodott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tal-mudell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Product informatie, Product naam; Model naam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Informacje o produkcie; nazwa produktu; nazwa 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Informação sobre o produto; Nome do Produto; Designação do Modelo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Informaţii despre Produs; Denumire Produs; Nume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Model/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Informácie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výrobku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Názov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Podatki o izdelku; ime izdelka; ime modela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Tuotetiedot; tuotteen nimi; malli nimi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Produktinformation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modellnamn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Ürün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bilgileri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Ürün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Model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Produktinformasjon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Produktnavn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Modellnavn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Podatci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proizvodu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proizvoda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Naziv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modela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Vöruupplýsingar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vöru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;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Nafn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gerðar</a:t>
                      </a:r>
                      <a:endParaRPr kumimoji="0" lang="en-US" altLang="ko-K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7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(EN)Additional information /(BG)</a:t>
                      </a:r>
                      <a:r>
                        <a:rPr kumimoji="0" lang="az-Cyrl-AZ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Допълнителна информация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Información adicional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Další informace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Supplerende oplysninger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Zusätzliche Angaben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Lisateave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Συμπληρωματικές πληροφορίες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Informations supplémentaires/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Faisnéis bhreise/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Ulteriori informazioni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Papildu informācija/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Papildoma informacija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Kiegészítő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információk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Informazzjoni addizzjonali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Aanvullende informatie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Informacje dodatkowe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Informações complementares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Informații suplimentare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Dodatočné informácie/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Dodatni podatki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Lisätietoja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Ytterligare information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Ek bilgi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Tilleggsopplysninger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Dodatne informacije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Viðbótarupplýsingar</a:t>
                      </a: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25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8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(EN)The object of the declaration described above is in conformity with the relevant Union </a:t>
                      </a:r>
                      <a:r>
                        <a:rPr kumimoji="0" lang="en-US" altLang="ko-KR" sz="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harmonisation</a:t>
                      </a: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legislation </a:t>
                      </a:r>
                      <a:r>
                        <a:rPr kumimoji="0" lang="en-US" altLang="ko-K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Предметът на декларацията, описан по-горе, отговаря на съответното законодателство на Съюза за хармонизация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El objeto de la declaración descrita anteriormente es conforme con la legislación de armonización pertinente de la Unión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Výše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popsaný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předmět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prohlášení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je ve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shodě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příslušnými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harmonizačními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právními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předpisy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s-E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Unie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Genstanden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for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beskrevet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ovenfor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overensstemmelse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den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relevante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EU-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harmoniseringslovgivning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 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Der oben beschriebene Gegenstand der Erklärung erfüllt die einschlägigen Harmonisierungsrechtsvorschriften der Union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 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Ο στόχος της δήλωσης που περιγράφεται παραπάνω είναι σύμφωνος με τη σχετική ενωσιακή νομοθεσία εναρμόνισης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 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L’objet de la déclaration décrit ci-dessus est conforme à la législation d’harmonisation de l’Union applicable / 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cuspóir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dearbhaithe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thuairiscítear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thuas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gcomhréir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reachtaíocht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ábhartha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um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chomhchuibhiú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de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chuid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Aontais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 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L’oggetto della dichiarazione di cui sopra è conforme alla pertinente normativa di armonizzazione dell’Unione / 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 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Iepriekš aprakstītais deklarācijas priekšmets atbilst attiecīgajam Savienības saskaņošanas tiesību aktam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 </a:t>
                      </a:r>
                      <a:r>
                        <a:rPr kumimoji="0" lang="lt-L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Pirmiau aprašytas deklaracijos objektas atitinka susijusius derinamuosius Sąjungos teisės aktus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fent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ismertetett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nyilatkozat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tárgya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megfelel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vonatkozó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uniós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harmonizációs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jogszabályoknak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tad-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dikjarazzjoni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deskritt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hawn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fuq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huwa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mal-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leġislazzjoni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ta’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armonizzazzjoni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rilevanti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tal-Unjoni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 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Het hierboven beschreven voorwerp is in overeenstemming met de desbetreffende harmonisatiewetgeving van de Unie / 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 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Wymieniony powyżej przedmiot niniejszej deklaracji jest zgodny z odnośnymi wymaganiami unijnego prawodawstwa harmonizacyjnego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 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objeto da declaração acima descrito está em conformidade com a legislação de harmonização da União aplicável / 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Obiectul declarației descris mai sus este în conformitate cu legislația relevantă de armonizare a Uniunii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Uvedený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vyhlásenia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je v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príslušnými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harmonizačnými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právnymi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predpismi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Únie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Predmet navedene izjave u skladu je s mjerodavnim zakonodavstvom Unije o usklađivanju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 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Edellä kuvattu vakuutuksen kohde on asiaa koskevan unionin yhdenmukaistamislainsäädännön vaatimusten mukainen / 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 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Föremålet för försäkran ovan överensstämmer med den relevanta harmoniserade unionslagstiftningen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Yukarıda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açıklanan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bildirinin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nesnesi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Topluluk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uyum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mevzuatına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uygundur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Formålet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erklæringen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beskrevet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ovenfor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samsvar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med den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aktuelle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harmoniseringslovgivningen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unionen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 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fent ismertetett nyilatkozat tárgya megfelel a vonatkozó uniós harmonizációs jogszabályoknak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 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Efni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ofangreindrar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yfirlýsingar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hlutaðeigandi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staðlaða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löggjöf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Evrópusambandsins</a:t>
                      </a: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31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98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9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(EN)References to the relevant harmonised standards used or references to the technical specifications in relation to which  conformity is declared /(BG)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наименованията на използваните хармонизирани стандарти или техническите спецификации, спрямо които се декларира съответствието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Referencias a las normas armonizadas pertinentes utilizadas, o referencias a las especificaciones técnicas respecto a las cuales se declara la conformidad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Případné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příslušné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harmonizované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normy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které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byly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použity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nebo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technické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specifikace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jejichž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základě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shoda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prohlašuje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Referencer til de relevante anvendte harmoniserede standarder eller referencer til de tekniske specifikationer, som der erklæres overensstemmelse med /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Angabe der einschlägigen harmonisierten Normen, die zugrunde gelegt wurden, oder Angabe der technischen Spezifikationen, für die die Konformität erklärt wird /</a:t>
                      </a:r>
                      <a:r>
                        <a:rPr kumimoji="0" lang="de-DE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iited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kasutatud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asjakohastele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ühtlustatud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standarditele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või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viited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tehnilistele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spetsifikatsioonidele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millega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seoses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vastavust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kinnitatakse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μνεία των σχετικών εναρμονισμένων προτύπων που χρησιμοποιήθηκαν ή των τεχνικών προδιαγραφών με βάση τις οποίες δηλώνεται η συμμόρφωση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Références des normes harmonisées pertinentes appliquées ou des spécifications techniques par rapport auxquelles la conformité est déclarée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Tagairtí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do na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caighdeáin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chomhchuibhithe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ábhartha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úsáidtear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nó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tagairtí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do na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sonraíochtaí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teicniúla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i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ndáil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leis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gcomhréireacht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fr-FR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dhearbhaítear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iferimenti alle pertinenti norme armonizzate utilizzate o riferimenti alle specifiche tecniche in relazione alle quali è dichiarata la conformità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Norādes uz attiecīgajiem saskaņotajiem standartiem vai norādes uz tehniskām specifikācijām, attiecībā uz ko tiek deklarēta atbilstība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lt-L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Taikytų darniųjų standartų nuorodos arba techninių specifikacijų, pagal kurias buvo deklaruota atitiktis, nuorodos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Adott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esetben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hivatkozás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az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alkalmazásra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került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vonatkozó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harmonizált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szabványokra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illetőleg azokra a műszaki leírásokra, amelyekre nézve a megfelelésrol nyilatkoznak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Referenzi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għall-istandards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armonizzati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rilevanti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ntużaw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jew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referenzi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għall-ispeċifikazzjonijiet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b'relazzjoni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għalihom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qed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tiġi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ddikjarata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l-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konformità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Vermelding van de toegepaste geharmoniseerde normen of van de technische specificaties waarop de conformiteitsverklaring betrekking heeft /</a:t>
                      </a: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Odwołania do odnośnych norm zharmonizowanych, które zastosowano, lub do specyfikacji technicznych, w odniesieniu do których deklarowana jest zgodność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Referências às normas harmonizadas aplicáveis utilizadas ou às especificações técnicas em relação às quais é declarada a conformidade 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Trimiteri la standardele armonizate relevante folosite sau trimiteri la specificațiile tehnice în legătură cu care se declară conformitatea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Prípadné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príslušné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použité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harmonizované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normy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alebo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odkazy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technické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špecifikácie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základe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ktorých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vyhlasuje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zhoda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Napotila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uporabljene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usklajene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standarde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napotila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tehnične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specifikacije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skladnost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so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navedene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izjavi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Viittaus niihin asiaankuuluviin yhdenmukaistettuihin standardeihin, joita on käytetty, tai viittaus teknisiin eritelmiin, joiden perusteella vaatimustenmukaisuusvakuutus on annettu/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Hänvisningar till de relevanta harmoniserade standarder som använts eller hänvisningar till de tekniska specifikationer enligt vilka överensstämmelsen försäkras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uyumlaştırılmış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kullanılan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standartlar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veya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uygunluk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beyan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ilgili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olarak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teknik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referanslar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referanslar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Henvisninger til de relevante harmoniserte standardene som er brukt eller henvisninger til de spesifikasjonene det erklæres samsvar med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vi-VN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Upućivanje na mjerodavne usklađene norme ili upućivanje na tehničke specifikacije na temelju kojih se izjavljuje sukladnost 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Tilvísanir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viðeigandi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samhæfingarstaðla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notaðir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eða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tilvísanir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í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þær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tækniforskriftir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tengjast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samræmisyfirlýsingunni</a:t>
                      </a:r>
                      <a:endParaRPr kumimoji="0" lang="sv-SE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4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(EN)The notified body; performed;  and issued the certificate/(BG)</a:t>
                      </a:r>
                      <a:r>
                        <a:rPr kumimoji="0" lang="ru-R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нотифицираният орган; извърши; и издаде сертификата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El organismo notificado; ha efectuado; y expide el certificado /</a:t>
                      </a:r>
                      <a:r>
                        <a:rPr kumimoji="0" lang="es-E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Oznámený subjekt; provedl; a vydal osvědčení/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</a:t>
                      </a:r>
                      <a:r>
                        <a:rPr kumimoji="0" lang="da-DK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bemyndigede organ; der har foretaget; og udstedt attesten /</a:t>
                      </a:r>
                      <a:r>
                        <a:rPr kumimoji="0" lang="da-DK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e-DE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Die notifizierte Stelle; hat; und folgende Bescheinigung ausgestellt  /</a:t>
                      </a:r>
                      <a:r>
                        <a:rPr kumimoji="0" lang="de-DE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Teavitatud asutus; teostas; ja andis välja tõendi /</a:t>
                      </a:r>
                      <a:r>
                        <a:rPr kumimoji="0" lang="fi-FI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ο κοινοποιημένος οργανισμός ; πραγματοποίησε ; και εξέδωσε τη βεβαίωση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fr-F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L'organisme notifié;  a effectué; et a établi l'attestation /</a:t>
                      </a:r>
                      <a:r>
                        <a:rPr kumimoji="0" lang="fr-F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fr-F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Rinne an comhlacht dá dtugtar fógra... agus d'eisigh sé an deimhniú/ </a:t>
                      </a:r>
                      <a:r>
                        <a:rPr kumimoji="0" lang="fr-F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l’organismo notificato; ha effettuato; e rilasciato il certificato /</a:t>
                      </a:r>
                      <a:r>
                        <a:rPr kumimoji="0" lang="it-IT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lv-LV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Pilnvarotā iestāde; ir veikusi ; un izsniegusi sertifikātu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lt-LT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Notifikuotoji įstaiga; atliko; ir išdavė sertifikatą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 </a:t>
                      </a:r>
                      <a:r>
                        <a:rPr kumimoji="0" lang="hu-HU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bejelentett szervezet; elvégezte a ; és a következő tanúsítványt adta ki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Il-korp notifikat; wettaq; u ħareġ iċ-ċertifikat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nl-NL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 aangemelde instantie; heeft een; uitgevoerd en het certificaat verstrekt /</a:t>
                      </a:r>
                      <a:r>
                        <a:rPr kumimoji="0" lang="nl-NL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pl-PL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jednostka notyfikowana; przeprowadziła; i wydała certyfikat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 organismo notificado; efectuou; e emitiu o certificado/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Organismul notificat ;  a efectuat; și a emis certificatul  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pt-BR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notifikovaný orgán; vykonal; a vydal osvedčenie  /</a:t>
                      </a:r>
                      <a:r>
                        <a:rPr kumimoji="0" lang="pt-BR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je priglašeni organ; izvedel; in izdal certifikat 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fi-FI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ilmoitettu laitos; suoritti; ja antoi todistuksen  /</a:t>
                      </a:r>
                      <a:r>
                        <a:rPr kumimoji="0" lang="fi-FI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sv-SE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anmälda organet ; har utfört ; och utfärdat intyget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Kuruluşa bildirmiş; yapılan ve sertifika verilir /</a:t>
                      </a: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Det meldte organ; utført;  som også inkluderer test resultat og utstedelse av sertifikat  /</a:t>
                      </a:r>
                      <a:r>
                        <a:rPr kumimoji="0" lang="nb-NO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Obaviješteno tijelo; provelo je; uključujući izvješće o ispitivanju i izdalo je certifikat  /</a:t>
                      </a:r>
                      <a:r>
                        <a:rPr kumimoji="0" lang="nb-NO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nb-NO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Hinn tilkynnti aðili...framkvæmdi... þar með talið prófunarskýrslurnar og gaf út vottorðið </a:t>
                      </a:r>
                      <a:endParaRPr kumimoji="0" lang="sv-SE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2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</a:t>
                      </a:r>
                    </a:p>
                  </a:txBody>
                  <a:tcPr marL="31657" marR="0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(EN)Signed for and on behalf of /(BG) </a:t>
                      </a:r>
                      <a:r>
                        <a:rPr kumimoji="0" lang="ru-R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Подпис за или от името на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(ES)</a:t>
                      </a:r>
                      <a:r>
                        <a:rPr kumimoji="0" lang="es-E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Firmado por y en nombre de /</a:t>
                      </a:r>
                      <a:r>
                        <a:rPr kumimoji="0" lang="es-E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(CS)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Podepsáno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jménem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(DA) 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Underskrevet for og på vegne af / </a:t>
                      </a:r>
                      <a:r>
                        <a:rPr kumimoji="0" lang="da-DK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(DE)</a:t>
                      </a:r>
                      <a:r>
                        <a:rPr kumimoji="0" lang="da-DK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de-DE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Unterzeichnet für und im Namen von / </a:t>
                      </a:r>
                      <a:r>
                        <a:rPr kumimoji="0" lang="de-DE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(ET)</a:t>
                      </a:r>
                      <a:r>
                        <a:rPr kumimoji="0" lang="fi-FI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(Kelle nimel ja poolt)alla kirjutatud /</a:t>
                      </a:r>
                      <a:r>
                        <a:rPr kumimoji="0" lang="fi-FI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(EL)</a:t>
                      </a:r>
                      <a:r>
                        <a:rPr kumimoji="0" lang="el-G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Υπογραφή για λογαριασμό και εξ ονόματος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(FR)</a:t>
                      </a:r>
                      <a:r>
                        <a:rPr kumimoji="0" lang="fr-F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Signé par et au nom de/</a:t>
                      </a:r>
                      <a:r>
                        <a:rPr kumimoji="0" lang="fr-F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(GA)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Sínithe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le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haghaidh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agus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thar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ceann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an/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(IT)</a:t>
                      </a:r>
                      <a:r>
                        <a:rPr kumimoji="0" lang="it-IT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Firmato in vece e per conto di /</a:t>
                      </a:r>
                      <a:r>
                        <a:rPr kumimoji="0" lang="it-IT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Parakstīts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(LT)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Už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ką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kieno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vardu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pasirašyta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(HU)</a:t>
                      </a:r>
                      <a:r>
                        <a:rPr kumimoji="0" lang="hu-HU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Cégszerű aláírás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(MT)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Iffirmata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għal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u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f'isem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Ondertekend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voor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en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namens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(PL)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Podpisano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w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imieniu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(PT)</a:t>
                      </a:r>
                      <a:r>
                        <a:rPr kumimoji="0" lang="pt-BR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Assinado por e em nome de/</a:t>
                      </a:r>
                      <a:r>
                        <a:rPr kumimoji="0" lang="pt-BR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(RO)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Semnat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pentru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și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în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numele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(SK)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Podpísané za a v mene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(SL)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Podpisano za in v imenu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(FI)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puolesta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allekirjoittanut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(SV)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Undertecknat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för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(TR)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Ve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adına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0" lang="en-US" sz="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imzalanmıştır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(NO)</a:t>
                      </a:r>
                      <a:r>
                        <a:rPr kumimoji="0" lang="nb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Undertegnet for og på vegne av /</a:t>
                      </a:r>
                      <a:r>
                        <a:rPr kumimoji="0" lang="nb-NO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(HR)</a:t>
                      </a:r>
                      <a:r>
                        <a:rPr kumimoji="0" lang="pl-P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Potpisano za i u ime</a:t>
                      </a:r>
                      <a:r>
                        <a:rPr kumimoji="0" 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/</a:t>
                      </a: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(IS)</a:t>
                      </a:r>
                      <a:r>
                        <a:rPr kumimoji="0" lang="nn-NO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Undirritað fyrir og fyrir hönd</a:t>
                      </a:r>
                      <a:endParaRPr kumimoji="0" lang="en-US" altLang="ko-K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0" marR="63315" marT="3165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58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6968</Words>
  <Application>Microsoft Office PowerPoint</Application>
  <PresentationFormat>Widescreen</PresentationFormat>
  <Paragraphs>198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ARCELIK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Semih Yüksel</dc:creator>
  <cp:lastModifiedBy>Semih Yüksel</cp:lastModifiedBy>
  <cp:revision>27</cp:revision>
  <dcterms:created xsi:type="dcterms:W3CDTF">2018-12-24T04:48:33Z</dcterms:created>
  <dcterms:modified xsi:type="dcterms:W3CDTF">2019-11-29T12:49:39Z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de4db4-e00d-47c3-9d58-42953a01c92d_Enabled">
    <vt:lpwstr>True</vt:lpwstr>
  </property>
  <property fmtid="{D5CDD505-2E9C-101B-9397-08002B2CF9AE}" pid="3" name="MSIP_Label_18de4db4-e00d-47c3-9d58-42953a01c92d_SiteId">
    <vt:lpwstr>ef5926db-9bdf-4f9f-9066-d8e7f03943f7</vt:lpwstr>
  </property>
  <property fmtid="{D5CDD505-2E9C-101B-9397-08002B2CF9AE}" pid="4" name="MSIP_Label_18de4db4-e00d-47c3-9d58-42953a01c92d_Ref">
    <vt:lpwstr>https://api.informationprotection.azure.com/api/ef5926db-9bdf-4f9f-9066-d8e7f03943f7</vt:lpwstr>
  </property>
  <property fmtid="{D5CDD505-2E9C-101B-9397-08002B2CF9AE}" pid="5" name="MSIP_Label_18de4db4-e00d-47c3-9d58-42953a01c92d_SetBy">
    <vt:lpwstr>AL990712@arcelik-lg.com</vt:lpwstr>
  </property>
  <property fmtid="{D5CDD505-2E9C-101B-9397-08002B2CF9AE}" pid="6" name="MSIP_Label_18de4db4-e00d-47c3-9d58-42953a01c92d_SetDate">
    <vt:lpwstr>2018-12-24T16:51:14.0585361+03:00</vt:lpwstr>
  </property>
  <property fmtid="{D5CDD505-2E9C-101B-9397-08002B2CF9AE}" pid="7" name="MSIP_Label_18de4db4-e00d-47c3-9d58-42953a01c92d_Name">
    <vt:lpwstr>Public</vt:lpwstr>
  </property>
  <property fmtid="{D5CDD505-2E9C-101B-9397-08002B2CF9AE}" pid="8" name="MSIP_Label_18de4db4-e00d-47c3-9d58-42953a01c92d_Application">
    <vt:lpwstr>Microsoft Azure Information Protection</vt:lpwstr>
  </property>
  <property fmtid="{D5CDD505-2E9C-101B-9397-08002B2CF9AE}" pid="9" name="MSIP_Label_18de4db4-e00d-47c3-9d58-42953a01c92d_Extended_MSFT_Method">
    <vt:lpwstr>Automatic</vt:lpwstr>
  </property>
  <property fmtid="{D5CDD505-2E9C-101B-9397-08002B2CF9AE}" pid="10" name="Sensitivity">
    <vt:lpwstr>Public</vt:lpwstr>
  </property>
</Properties>
</file>